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68" r:id="rId3"/>
    <p:sldId id="280" r:id="rId4"/>
    <p:sldId id="281" r:id="rId5"/>
    <p:sldId id="282" r:id="rId6"/>
    <p:sldId id="283" r:id="rId7"/>
    <p:sldId id="284" r:id="rId8"/>
    <p:sldId id="278" r:id="rId9"/>
    <p:sldId id="285" r:id="rId10"/>
    <p:sldId id="286" r:id="rId11"/>
    <p:sldId id="279" r:id="rId12"/>
  </p:sldIdLst>
  <p:sldSz cx="12192000" cy="6858000"/>
  <p:notesSz cx="6858000" cy="9144000"/>
  <p:embeddedFontLst>
    <p:embeddedFont>
      <p:font typeface="맑은 고딕" panose="020B0503020000020004" pitchFamily="50" charset="-127"/>
      <p:regular r:id="rId13"/>
      <p:bold r:id="rId14"/>
    </p:embeddedFont>
    <p:embeddedFont>
      <p:font typeface="배달의민족 주아" panose="02020603020101020101" pitchFamily="18" charset="-127"/>
      <p:regular r:id="rId15"/>
    </p:embeddedFont>
    <p:embeddedFont>
      <p:font typeface="에스코어 드림 5 Medium" panose="020B0503030302020204" pitchFamily="34" charset="-127"/>
      <p:regular r:id="rId16"/>
    </p:embeddedFont>
    <p:embeddedFont>
      <p:font typeface="에스코어 드림 8 Heavy" panose="020B0903030302020204" pitchFamily="34" charset="-127"/>
      <p:bold r:id="rId17"/>
    </p:embeddedFont>
    <p:embeddedFont>
      <p:font typeface="에스코어 드림 9 Black" panose="020B0A03030302020204" pitchFamily="34" charset="-12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9BC"/>
    <a:srgbClr val="FFDDE8"/>
    <a:srgbClr val="969293"/>
    <a:srgbClr val="D5E0EF"/>
    <a:srgbClr val="7B9BCB"/>
    <a:srgbClr val="5780BD"/>
    <a:srgbClr val="FF3399"/>
    <a:srgbClr val="F3E8EA"/>
    <a:srgbClr val="FFE8F0"/>
    <a:srgbClr val="FED6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8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295201" cy="295201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8CCB4E-2BF2-43D2-9E26-E3629B6A98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4812537-2B70-4ED7-B041-6B3FF169B2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0B6E8AD-D1FF-4995-8B9F-AA85B8EBC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27A6-B90B-4EAD-8440-57AC338ABFFE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455B8E-B8A5-44BF-B251-82EE28D8C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A27C631-D24D-4D1C-9435-80B96F633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CEA6A-91FD-4A6E-BF84-985BBCB6C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075605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3895D2-3D78-4BC9-B781-6E96B5535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21CD43B-84A1-4F11-904C-408E7AFCF4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E9ADEA-85BB-4D92-B23C-34EB8B086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27A6-B90B-4EAD-8440-57AC338ABFFE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FFE613-5590-429F-B797-CC8B17682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301EC2-2BA6-4C0E-832A-5FDB04DD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CEA6A-91FD-4A6E-BF84-985BBCB6C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4122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1B96CC7-530C-4049-9EE5-7AD53E60D5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8D3581B-0414-4125-8467-80E1F9CED4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A501F35-A9C3-4283-AD5C-F003D7A0A1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27A6-B90B-4EAD-8440-57AC338ABFFE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D97EA6D-1A3C-43EB-9C09-B82F80323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CAB6E6-AE55-48A4-9D90-9C8CB32E5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CEA6A-91FD-4A6E-BF84-985BBCB6C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54485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04F578-A3E0-49FC-8976-E28412775E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5234CA-9A8A-4B84-B895-24571D363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B072BA-BC52-4F72-88C0-AFBE882F6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27A6-B90B-4EAD-8440-57AC338ABFFE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ED5AE0-26C2-45B9-BAE2-07D250C72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6161E5E-3D19-45F4-BC97-32F679F42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CEA6A-91FD-4A6E-BF84-985BBCB6C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49120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DCACF8-C3DA-4F35-8B38-FA9D34136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342F682-7934-4641-AB3A-5D8EAFA07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F10AC92-A905-4E69-BAC4-84843DD68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27A6-B90B-4EAD-8440-57AC338ABFFE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F5FA25-27FD-4475-A83E-83083B21B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31218A-4394-4749-977F-AA8884537C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CEA6A-91FD-4A6E-BF84-985BBCB6C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41479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405A8A-FD89-4638-83DB-6A3448826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6A75D6-F1C2-4145-80BF-D7C370561F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9AF5C22-556F-411B-9B70-D27A63D54A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E913B8-6455-4BD5-A518-FFD144D076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27A6-B90B-4EAD-8440-57AC338ABFFE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2BDC7E-BA45-4624-877B-E5A64700D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2677E78-2806-4629-A910-A77927264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CEA6A-91FD-4A6E-BF84-985BBCB6C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61680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DEBF96-8D69-4ED0-88C0-5053A4147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C56EE6-96F8-44B1-AC16-2CA2EB9028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E8A347F-999C-4115-AC1E-53788FF81A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41C6480-D697-493F-BC35-679751747C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020A67F-4FF4-4FED-98F2-B85BC3B9B1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992A672-1A8F-4909-A2C5-6A6885620E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27A6-B90B-4EAD-8440-57AC338ABFFE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9BEA98D-2E84-4F97-B9CB-AD304D77D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6E4E66D-C873-4446-8744-42DB738A94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CEA6A-91FD-4A6E-BF84-985BBCB6C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125211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9E2406-84BC-4358-AA66-32FB80399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4599F67-DD55-4B90-AD57-6ECBB0562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27A6-B90B-4EAD-8440-57AC338ABFFE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F1CC3E5-C915-4CF7-A57E-C91AAC961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8BEB156-E6A9-40D2-9A30-71A271861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CEA6A-91FD-4A6E-BF84-985BBCB6C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584017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07D6977-5175-4D4F-B9D7-493A4ED9C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27A6-B90B-4EAD-8440-57AC338ABFFE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8C63536-F7F9-486A-AE82-0BD1AB7DD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54917F-B4E7-42D0-8A0E-3A4D5EEE45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CEA6A-91FD-4A6E-BF84-985BBCB6C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03415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26579A-8D90-4AC6-88D7-FA6D6A675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43AD32-30C9-4EA8-807B-39AE74D6DE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9DF6C9C-C3C6-40AD-9CB1-67D9F5D142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BE30E3-9D0A-4315-8310-F2CBD7C80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27A6-B90B-4EAD-8440-57AC338ABFFE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08B48E6-42A0-4CE0-8B8A-EB268858A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7AA049F-EBBF-4BC9-8876-A923F6738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CEA6A-91FD-4A6E-BF84-985BBCB6C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52274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FD263A-9F20-4F54-A070-1C3ED5549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F299BD1-08F4-40EC-ADDB-BC337C6094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610C5C-3BD2-4764-A649-60CEFFFDF8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2D0253-EA83-4CCC-BC97-DB5F88C6A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327A6-B90B-4EAD-8440-57AC338ABFFE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B705BF-CF78-40FF-B240-5D0A52736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BBF7B28-6A01-4759-B84F-880F55E42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DCEA6A-91FD-4A6E-BF84-985BBCB6C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7940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E8E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06E5F26-EAED-4C1C-9809-3DCD2F1FD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78E0105-D2CC-4EE1-BA5C-C574EF061E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5CDBA18-C67A-4564-8D5F-758C73E1A1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D327A6-B90B-4EAD-8440-57AC338ABFFE}" type="datetimeFigureOut">
              <a:rPr lang="ko-KR" altLang="en-US" smtClean="0"/>
              <a:t>2022-06-13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CCDB809-B291-4817-B1A3-38A5771167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FA9E30-7939-4428-85B6-9105F0EE05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DCEA6A-91FD-4A6E-BF84-985BBCB6C5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5653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E612109-B022-4006-82B1-1636EEA4B372}"/>
              </a:ext>
            </a:extLst>
          </p:cNvPr>
          <p:cNvSpPr/>
          <p:nvPr/>
        </p:nvSpPr>
        <p:spPr>
          <a:xfrm>
            <a:off x="470452" y="295275"/>
            <a:ext cx="11251096" cy="6209969"/>
          </a:xfrm>
          <a:prstGeom prst="roundRect">
            <a:avLst>
              <a:gd name="adj" fmla="val 6167"/>
            </a:avLst>
          </a:prstGeom>
          <a:solidFill>
            <a:schemeClr val="bg1"/>
          </a:solidFill>
          <a:ln>
            <a:noFill/>
          </a:ln>
          <a:effectLst>
            <a:outerShdw blurRad="635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09D23B4D-008B-4D5E-AC4F-5DE2EBFD4271}"/>
              </a:ext>
            </a:extLst>
          </p:cNvPr>
          <p:cNvSpPr/>
          <p:nvPr/>
        </p:nvSpPr>
        <p:spPr>
          <a:xfrm>
            <a:off x="4603072" y="3303727"/>
            <a:ext cx="2985859" cy="615714"/>
          </a:xfrm>
          <a:prstGeom prst="rect">
            <a:avLst/>
          </a:prstGeom>
          <a:solidFill>
            <a:schemeClr val="bg1"/>
          </a:solidFill>
          <a:ln w="285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753083-624D-4D80-9242-1A33C0E95199}"/>
              </a:ext>
            </a:extLst>
          </p:cNvPr>
          <p:cNvSpPr txBox="1"/>
          <p:nvPr/>
        </p:nvSpPr>
        <p:spPr>
          <a:xfrm>
            <a:off x="4540583" y="3380751"/>
            <a:ext cx="3110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이상혁</a:t>
            </a:r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정지호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F5708C2-A703-4916-82B9-4305D18A8D09}"/>
              </a:ext>
            </a:extLst>
          </p:cNvPr>
          <p:cNvSpPr txBox="1"/>
          <p:nvPr/>
        </p:nvSpPr>
        <p:spPr>
          <a:xfrm>
            <a:off x="1986505" y="2149484"/>
            <a:ext cx="821899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OTT </a:t>
            </a:r>
            <a:r>
              <a:rPr lang="ko-KR" altLang="en-U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서비스 추천 알고리즘을 적용한</a:t>
            </a:r>
            <a:endParaRPr lang="en-US" altLang="ko-KR" sz="3200" dirty="0">
              <a:solidFill>
                <a:schemeClr val="tx1">
                  <a:lumMod val="95000"/>
                  <a:lumOff val="5000"/>
                </a:schemeClr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  <a:p>
            <a:pPr algn="ctr"/>
            <a:r>
              <a:rPr lang="ko-KR" altLang="en-US" sz="32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영화 추천 사이트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196663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E612109-B022-4006-82B1-1636EEA4B372}"/>
              </a:ext>
            </a:extLst>
          </p:cNvPr>
          <p:cNvSpPr/>
          <p:nvPr/>
        </p:nvSpPr>
        <p:spPr>
          <a:xfrm>
            <a:off x="2515348" y="397906"/>
            <a:ext cx="9375484" cy="6209969"/>
          </a:xfrm>
          <a:prstGeom prst="roundRect">
            <a:avLst>
              <a:gd name="adj" fmla="val 6167"/>
            </a:avLst>
          </a:prstGeom>
          <a:solidFill>
            <a:schemeClr val="bg1"/>
          </a:solidFill>
          <a:ln>
            <a:noFill/>
          </a:ln>
          <a:effectLst>
            <a:outerShdw blurRad="635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A51E4DA-A4FF-434F-B3A7-A9BB85C4F4C3}"/>
              </a:ext>
            </a:extLst>
          </p:cNvPr>
          <p:cNvSpPr/>
          <p:nvPr/>
        </p:nvSpPr>
        <p:spPr>
          <a:xfrm>
            <a:off x="0" y="397906"/>
            <a:ext cx="2170544" cy="6209969"/>
          </a:xfrm>
          <a:prstGeom prst="roundRect">
            <a:avLst>
              <a:gd name="adj" fmla="val 15603"/>
            </a:avLst>
          </a:prstGeom>
          <a:solidFill>
            <a:schemeClr val="bg1"/>
          </a:solidFill>
          <a:ln>
            <a:noFill/>
          </a:ln>
          <a:effectLst>
            <a:outerShdw blurRad="635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2960034-E0C0-441B-808D-C2B55B2728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1168" y="855071"/>
            <a:ext cx="659412" cy="659412"/>
          </a:xfrm>
          <a:prstGeom prst="ellips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C34839A-FA7E-4F3E-988C-C9512073FFFF}"/>
              </a:ext>
            </a:extLst>
          </p:cNvPr>
          <p:cNvSpPr/>
          <p:nvPr/>
        </p:nvSpPr>
        <p:spPr>
          <a:xfrm>
            <a:off x="3354" y="3283426"/>
            <a:ext cx="2170544" cy="659412"/>
          </a:xfrm>
          <a:prstGeom prst="rect">
            <a:avLst/>
          </a:prstGeom>
          <a:solidFill>
            <a:srgbClr val="FEE6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04C83F-7622-496D-AE3B-AAECC1255840}"/>
              </a:ext>
            </a:extLst>
          </p:cNvPr>
          <p:cNvSpPr txBox="1"/>
          <p:nvPr/>
        </p:nvSpPr>
        <p:spPr>
          <a:xfrm>
            <a:off x="233711" y="2321381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소개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135C74-3AD5-4622-9ADF-B299B24052FA}"/>
              </a:ext>
            </a:extLst>
          </p:cNvPr>
          <p:cNvSpPr txBox="1"/>
          <p:nvPr/>
        </p:nvSpPr>
        <p:spPr>
          <a:xfrm>
            <a:off x="246478" y="2890312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사용한 개념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922083-BC7E-4749-A6A3-4BC2DD6A4127}"/>
              </a:ext>
            </a:extLst>
          </p:cNvPr>
          <p:cNvSpPr txBox="1"/>
          <p:nvPr/>
        </p:nvSpPr>
        <p:spPr>
          <a:xfrm>
            <a:off x="246477" y="3457341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결과물 소개</a:t>
            </a:r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34FF538D-A2B8-455B-A9E4-35B94E6B4CB9}"/>
              </a:ext>
            </a:extLst>
          </p:cNvPr>
          <p:cNvCxnSpPr/>
          <p:nvPr/>
        </p:nvCxnSpPr>
        <p:spPr>
          <a:xfrm>
            <a:off x="378691" y="1772510"/>
            <a:ext cx="141316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B6BC0B9-73E2-4F84-9E47-DE6332800A2D}"/>
              </a:ext>
            </a:extLst>
          </p:cNvPr>
          <p:cNvSpPr txBox="1"/>
          <p:nvPr/>
        </p:nvSpPr>
        <p:spPr>
          <a:xfrm>
            <a:off x="252615" y="4028175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결론</a:t>
            </a:r>
            <a:r>
              <a:rPr lang="en-US" altLang="ko-KR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 </a:t>
            </a:r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및 향후 목표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D8D40CB-0F69-4DEC-91F9-73E52CC1632A}"/>
              </a:ext>
            </a:extLst>
          </p:cNvPr>
          <p:cNvSpPr txBox="1"/>
          <p:nvPr/>
        </p:nvSpPr>
        <p:spPr>
          <a:xfrm>
            <a:off x="3973581" y="984722"/>
            <a:ext cx="19969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결과물 소개</a:t>
            </a: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4782203-0BD1-4C95-BE51-E6DD6A48D49C}"/>
              </a:ext>
            </a:extLst>
          </p:cNvPr>
          <p:cNvGrpSpPr/>
          <p:nvPr/>
        </p:nvGrpSpPr>
        <p:grpSpPr>
          <a:xfrm>
            <a:off x="2839522" y="744106"/>
            <a:ext cx="1028404" cy="1028404"/>
            <a:chOff x="3925454" y="2236278"/>
            <a:chExt cx="1028404" cy="1028404"/>
          </a:xfrm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CC6DC4C5-5299-4613-A872-19298A428345}"/>
                </a:ext>
              </a:extLst>
            </p:cNvPr>
            <p:cNvSpPr/>
            <p:nvPr/>
          </p:nvSpPr>
          <p:spPr>
            <a:xfrm>
              <a:off x="3980874" y="2290619"/>
              <a:ext cx="905528" cy="905528"/>
            </a:xfrm>
            <a:prstGeom prst="ellipse">
              <a:avLst/>
            </a:prstGeom>
            <a:gradFill>
              <a:gsLst>
                <a:gs pos="0">
                  <a:srgbClr val="BACBE4"/>
                </a:gs>
                <a:gs pos="100000">
                  <a:srgbClr val="D4DDF0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99F82C17-DE06-4B4C-BE42-3B613F2A52EB}"/>
                </a:ext>
              </a:extLst>
            </p:cNvPr>
            <p:cNvSpPr/>
            <p:nvPr/>
          </p:nvSpPr>
          <p:spPr>
            <a:xfrm>
              <a:off x="3925454" y="2236278"/>
              <a:ext cx="1028404" cy="1028404"/>
            </a:xfrm>
            <a:prstGeom prst="ellipse">
              <a:avLst/>
            </a:prstGeom>
            <a:noFill/>
            <a:ln w="19050">
              <a:solidFill>
                <a:srgbClr val="BACBE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E1C2E46-09DE-4797-9B68-4C66EE5FB05E}"/>
                </a:ext>
              </a:extLst>
            </p:cNvPr>
            <p:cNvSpPr txBox="1"/>
            <p:nvPr/>
          </p:nvSpPr>
          <p:spPr>
            <a:xfrm>
              <a:off x="4055301" y="2526581"/>
              <a:ext cx="748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에스코어 드림 8 Heavy" panose="020B0903030302020204" pitchFamily="34" charset="-127"/>
                  <a:ea typeface="에스코어 드림 8 Heavy" panose="020B0903030302020204" pitchFamily="34" charset="-127"/>
                </a:rPr>
                <a:t>03</a:t>
              </a:r>
              <a:endParaRPr lang="ko-KR" altLang="en-US" sz="2400" dirty="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</p:grpSp>
      <p:pic>
        <p:nvPicPr>
          <p:cNvPr id="5" name="video1561007137">
            <a:hlinkClick r:id="" action="ppaction://media"/>
            <a:extLst>
              <a:ext uri="{FF2B5EF4-FFF2-40B4-BE49-F238E27FC236}">
                <a16:creationId xmlns:a16="http://schemas.microsoft.com/office/drawing/2014/main" id="{09769C23-22F7-4D26-A3DF-2430CFDF71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60451" y="1939937"/>
            <a:ext cx="7856738" cy="4255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34216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E612109-B022-4006-82B1-1636EEA4B372}"/>
              </a:ext>
            </a:extLst>
          </p:cNvPr>
          <p:cNvSpPr/>
          <p:nvPr/>
        </p:nvSpPr>
        <p:spPr>
          <a:xfrm>
            <a:off x="2515348" y="397906"/>
            <a:ext cx="9375484" cy="6209969"/>
          </a:xfrm>
          <a:prstGeom prst="roundRect">
            <a:avLst>
              <a:gd name="adj" fmla="val 6167"/>
            </a:avLst>
          </a:prstGeom>
          <a:solidFill>
            <a:schemeClr val="bg1"/>
          </a:solidFill>
          <a:ln>
            <a:noFill/>
          </a:ln>
          <a:effectLst>
            <a:outerShdw blurRad="635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A51E4DA-A4FF-434F-B3A7-A9BB85C4F4C3}"/>
              </a:ext>
            </a:extLst>
          </p:cNvPr>
          <p:cNvSpPr/>
          <p:nvPr/>
        </p:nvSpPr>
        <p:spPr>
          <a:xfrm>
            <a:off x="0" y="397906"/>
            <a:ext cx="2170544" cy="6209969"/>
          </a:xfrm>
          <a:prstGeom prst="roundRect">
            <a:avLst>
              <a:gd name="adj" fmla="val 15603"/>
            </a:avLst>
          </a:prstGeom>
          <a:solidFill>
            <a:schemeClr val="bg1"/>
          </a:solidFill>
          <a:ln>
            <a:noFill/>
          </a:ln>
          <a:effectLst>
            <a:outerShdw blurRad="635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2960034-E0C0-441B-808D-C2B55B272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68" y="855071"/>
            <a:ext cx="659412" cy="659412"/>
          </a:xfrm>
          <a:prstGeom prst="ellips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C34839A-FA7E-4F3E-988C-C9512073FFFF}"/>
              </a:ext>
            </a:extLst>
          </p:cNvPr>
          <p:cNvSpPr/>
          <p:nvPr/>
        </p:nvSpPr>
        <p:spPr>
          <a:xfrm>
            <a:off x="0" y="3852357"/>
            <a:ext cx="2170544" cy="659412"/>
          </a:xfrm>
          <a:prstGeom prst="rect">
            <a:avLst/>
          </a:prstGeom>
          <a:solidFill>
            <a:srgbClr val="FEE6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04C83F-7622-496D-AE3B-AAECC1255840}"/>
              </a:ext>
            </a:extLst>
          </p:cNvPr>
          <p:cNvSpPr txBox="1"/>
          <p:nvPr/>
        </p:nvSpPr>
        <p:spPr>
          <a:xfrm>
            <a:off x="233711" y="2321381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소개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135C74-3AD5-4622-9ADF-B299B24052FA}"/>
              </a:ext>
            </a:extLst>
          </p:cNvPr>
          <p:cNvSpPr txBox="1"/>
          <p:nvPr/>
        </p:nvSpPr>
        <p:spPr>
          <a:xfrm>
            <a:off x="246478" y="2890312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사용한 개념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922083-BC7E-4749-A6A3-4BC2DD6A4127}"/>
              </a:ext>
            </a:extLst>
          </p:cNvPr>
          <p:cNvSpPr txBox="1"/>
          <p:nvPr/>
        </p:nvSpPr>
        <p:spPr>
          <a:xfrm>
            <a:off x="246477" y="3457341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결과물 소개</a:t>
            </a:r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34FF538D-A2B8-455B-A9E4-35B94E6B4CB9}"/>
              </a:ext>
            </a:extLst>
          </p:cNvPr>
          <p:cNvCxnSpPr/>
          <p:nvPr/>
        </p:nvCxnSpPr>
        <p:spPr>
          <a:xfrm>
            <a:off x="378691" y="1772510"/>
            <a:ext cx="141316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B6BC0B9-73E2-4F84-9E47-DE6332800A2D}"/>
              </a:ext>
            </a:extLst>
          </p:cNvPr>
          <p:cNvSpPr txBox="1"/>
          <p:nvPr/>
        </p:nvSpPr>
        <p:spPr>
          <a:xfrm>
            <a:off x="252615" y="4028175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결론</a:t>
            </a:r>
            <a:r>
              <a:rPr lang="en-US" altLang="ko-KR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 </a:t>
            </a:r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및 향후 목표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D8D40CB-0F69-4DEC-91F9-73E52CC1632A}"/>
              </a:ext>
            </a:extLst>
          </p:cNvPr>
          <p:cNvSpPr txBox="1"/>
          <p:nvPr/>
        </p:nvSpPr>
        <p:spPr>
          <a:xfrm>
            <a:off x="3973581" y="984722"/>
            <a:ext cx="22594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결론 및 향후 목표</a:t>
            </a:r>
            <a:endParaRPr lang="ko-KR" altLang="en-US" sz="2000" dirty="0">
              <a:solidFill>
                <a:schemeClr val="tx1">
                  <a:lumMod val="95000"/>
                  <a:lumOff val="5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4782203-0BD1-4C95-BE51-E6DD6A48D49C}"/>
              </a:ext>
            </a:extLst>
          </p:cNvPr>
          <p:cNvGrpSpPr/>
          <p:nvPr/>
        </p:nvGrpSpPr>
        <p:grpSpPr>
          <a:xfrm>
            <a:off x="2839522" y="744106"/>
            <a:ext cx="1028404" cy="1028404"/>
            <a:chOff x="3925454" y="2236278"/>
            <a:chExt cx="1028404" cy="1028404"/>
          </a:xfrm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CC6DC4C5-5299-4613-A872-19298A428345}"/>
                </a:ext>
              </a:extLst>
            </p:cNvPr>
            <p:cNvSpPr/>
            <p:nvPr/>
          </p:nvSpPr>
          <p:spPr>
            <a:xfrm>
              <a:off x="3980874" y="2290619"/>
              <a:ext cx="905528" cy="905528"/>
            </a:xfrm>
            <a:prstGeom prst="ellipse">
              <a:avLst/>
            </a:prstGeom>
            <a:gradFill>
              <a:gsLst>
                <a:gs pos="0">
                  <a:srgbClr val="BACBE4"/>
                </a:gs>
                <a:gs pos="100000">
                  <a:srgbClr val="D4DDF0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99F82C17-DE06-4B4C-BE42-3B613F2A52EB}"/>
                </a:ext>
              </a:extLst>
            </p:cNvPr>
            <p:cNvSpPr/>
            <p:nvPr/>
          </p:nvSpPr>
          <p:spPr>
            <a:xfrm>
              <a:off x="3925454" y="2236278"/>
              <a:ext cx="1028404" cy="1028404"/>
            </a:xfrm>
            <a:prstGeom prst="ellipse">
              <a:avLst/>
            </a:prstGeom>
            <a:noFill/>
            <a:ln w="19050">
              <a:solidFill>
                <a:srgbClr val="BACBE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E1C2E46-09DE-4797-9B68-4C66EE5FB05E}"/>
                </a:ext>
              </a:extLst>
            </p:cNvPr>
            <p:cNvSpPr txBox="1"/>
            <p:nvPr/>
          </p:nvSpPr>
          <p:spPr>
            <a:xfrm>
              <a:off x="4055301" y="2526581"/>
              <a:ext cx="748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에스코어 드림 8 Heavy" panose="020B0903030302020204" pitchFamily="34" charset="-127"/>
                  <a:ea typeface="에스코어 드림 8 Heavy" panose="020B0903030302020204" pitchFamily="34" charset="-127"/>
                </a:rPr>
                <a:t>04</a:t>
              </a:r>
              <a:endParaRPr lang="ko-KR" altLang="en-US" sz="2400" dirty="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6EDF1F0-CAF5-460A-B00C-51285BCC1AE5}"/>
              </a:ext>
            </a:extLst>
          </p:cNvPr>
          <p:cNvSpPr txBox="1"/>
          <p:nvPr/>
        </p:nvSpPr>
        <p:spPr>
          <a:xfrm>
            <a:off x="2967361" y="2181642"/>
            <a:ext cx="15049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DDE8"/>
                </a:highligh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원래 목표</a:t>
            </a:r>
            <a:endParaRPr lang="en-US" altLang="ko-KR" sz="2400" dirty="0">
              <a:solidFill>
                <a:schemeClr val="tx1">
                  <a:lumMod val="95000"/>
                  <a:lumOff val="5000"/>
                </a:schemeClr>
              </a:solidFill>
              <a:highlight>
                <a:srgbClr val="FFDDE8"/>
              </a:highligh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AB932EA-7E44-476D-9B88-2D0B4FBBA14F}"/>
              </a:ext>
            </a:extLst>
          </p:cNvPr>
          <p:cNvSpPr txBox="1"/>
          <p:nvPr/>
        </p:nvSpPr>
        <p:spPr>
          <a:xfrm>
            <a:off x="3610609" y="2812745"/>
            <a:ext cx="8581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DDE8"/>
                </a:highligh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성과</a:t>
            </a:r>
            <a:endParaRPr lang="en-US" altLang="ko-KR" sz="2400" dirty="0">
              <a:solidFill>
                <a:schemeClr val="tx1">
                  <a:lumMod val="95000"/>
                  <a:lumOff val="5000"/>
                </a:schemeClr>
              </a:solidFill>
              <a:highlight>
                <a:srgbClr val="FFDDE8"/>
              </a:highligh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702A388-18DF-4D5C-8F96-F4D9DA25418F}"/>
              </a:ext>
            </a:extLst>
          </p:cNvPr>
          <p:cNvSpPr txBox="1"/>
          <p:nvPr/>
        </p:nvSpPr>
        <p:spPr>
          <a:xfrm>
            <a:off x="2963776" y="3468264"/>
            <a:ext cx="15049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DDE8"/>
                </a:highligh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아쉬운 점</a:t>
            </a:r>
            <a:endParaRPr lang="en-US" altLang="ko-KR" sz="2400" dirty="0">
              <a:solidFill>
                <a:schemeClr val="tx1">
                  <a:lumMod val="95000"/>
                  <a:lumOff val="5000"/>
                </a:schemeClr>
              </a:solidFill>
              <a:highlight>
                <a:srgbClr val="FFDDE8"/>
              </a:highligh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D247EF9-5859-4CA5-A560-7FAD4825719C}"/>
              </a:ext>
            </a:extLst>
          </p:cNvPr>
          <p:cNvSpPr txBox="1"/>
          <p:nvPr/>
        </p:nvSpPr>
        <p:spPr>
          <a:xfrm>
            <a:off x="2965877" y="4576404"/>
            <a:ext cx="150497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highlight>
                  <a:srgbClr val="FFDDE8"/>
                </a:highlight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향후 목표</a:t>
            </a:r>
            <a:endParaRPr lang="en-US" altLang="ko-KR" sz="2400" dirty="0">
              <a:solidFill>
                <a:schemeClr val="tx1">
                  <a:lumMod val="95000"/>
                  <a:lumOff val="5000"/>
                </a:schemeClr>
              </a:solidFill>
              <a:highlight>
                <a:srgbClr val="FFDDE8"/>
              </a:highlight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D9AFD8B-089F-407D-B020-CBDE0BFF0987}"/>
              </a:ext>
            </a:extLst>
          </p:cNvPr>
          <p:cNvSpPr txBox="1"/>
          <p:nvPr/>
        </p:nvSpPr>
        <p:spPr>
          <a:xfrm>
            <a:off x="4468752" y="2185117"/>
            <a:ext cx="7098231" cy="379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로그인 해서 사용자의 </a:t>
            </a:r>
            <a:r>
              <a:rPr lang="ko-KR" altLang="en-US" sz="14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별점</a:t>
            </a: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데이터에 따라 영화 추천</a:t>
            </a:r>
            <a:endParaRPr lang="en-US" altLang="ko-KR" sz="1400" dirty="0">
              <a:solidFill>
                <a:schemeClr val="tx1">
                  <a:lumMod val="95000"/>
                  <a:lumOff val="5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B1FD4BE-963C-487D-96AE-14A0F9C95333}"/>
              </a:ext>
            </a:extLst>
          </p:cNvPr>
          <p:cNvSpPr txBox="1"/>
          <p:nvPr/>
        </p:nvSpPr>
        <p:spPr>
          <a:xfrm>
            <a:off x="4468752" y="2837842"/>
            <a:ext cx="7098231" cy="379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사용자가 영화를 입력하면 그에 맞는 영화 추천</a:t>
            </a:r>
            <a:endParaRPr lang="en-US" altLang="ko-KR" sz="1400" dirty="0">
              <a:solidFill>
                <a:schemeClr val="tx1">
                  <a:lumMod val="95000"/>
                  <a:lumOff val="5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3711100-799D-47C4-8CBA-E627B31D52D1}"/>
              </a:ext>
            </a:extLst>
          </p:cNvPr>
          <p:cNvSpPr txBox="1"/>
          <p:nvPr/>
        </p:nvSpPr>
        <p:spPr>
          <a:xfrm>
            <a:off x="4468751" y="3440117"/>
            <a:ext cx="7098231" cy="10258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로그인 기능 구현 </a:t>
            </a: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X</a:t>
            </a: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히스토리 기반 추천 시스템</a:t>
            </a:r>
            <a:endParaRPr lang="en-US" altLang="ko-KR" sz="1400" dirty="0">
              <a:solidFill>
                <a:schemeClr val="tx1">
                  <a:lumMod val="95000"/>
                  <a:lumOff val="5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영화를 입력했을 때 그 영화 제목과 유사한 것들을 검색 목록에 띄워주는 기능이 없음</a:t>
            </a:r>
            <a:endParaRPr lang="en-US" altLang="ko-KR" sz="1400" dirty="0">
              <a:solidFill>
                <a:schemeClr val="tx1">
                  <a:lumMod val="95000"/>
                  <a:lumOff val="5000"/>
                </a:schemeClr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261E3F-7B31-4E57-A62A-D183B197DBC9}"/>
              </a:ext>
            </a:extLst>
          </p:cNvPr>
          <p:cNvSpPr txBox="1"/>
          <p:nvPr/>
        </p:nvSpPr>
        <p:spPr>
          <a:xfrm>
            <a:off x="4470854" y="4617951"/>
            <a:ext cx="7098231" cy="379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아쉬운 점에 대해 개선하고</a:t>
            </a: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두 알고리즘을 사용자 테스트를 받아 비교한다</a:t>
            </a:r>
            <a:r>
              <a:rPr lang="en-US" altLang="ko-KR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998728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E612109-B022-4006-82B1-1636EEA4B372}"/>
              </a:ext>
            </a:extLst>
          </p:cNvPr>
          <p:cNvSpPr/>
          <p:nvPr/>
        </p:nvSpPr>
        <p:spPr>
          <a:xfrm>
            <a:off x="2515348" y="397906"/>
            <a:ext cx="9375484" cy="6209969"/>
          </a:xfrm>
          <a:prstGeom prst="roundRect">
            <a:avLst>
              <a:gd name="adj" fmla="val 6167"/>
            </a:avLst>
          </a:prstGeom>
          <a:solidFill>
            <a:schemeClr val="bg1"/>
          </a:solidFill>
          <a:ln>
            <a:noFill/>
          </a:ln>
          <a:effectLst>
            <a:outerShdw blurRad="635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A51E4DA-A4FF-434F-B3A7-A9BB85C4F4C3}"/>
              </a:ext>
            </a:extLst>
          </p:cNvPr>
          <p:cNvSpPr/>
          <p:nvPr/>
        </p:nvSpPr>
        <p:spPr>
          <a:xfrm>
            <a:off x="0" y="397906"/>
            <a:ext cx="2170544" cy="6209969"/>
          </a:xfrm>
          <a:prstGeom prst="roundRect">
            <a:avLst>
              <a:gd name="adj" fmla="val 15603"/>
            </a:avLst>
          </a:prstGeom>
          <a:solidFill>
            <a:schemeClr val="bg1"/>
          </a:solidFill>
          <a:ln>
            <a:noFill/>
          </a:ln>
          <a:effectLst>
            <a:outerShdw blurRad="635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2960034-E0C0-441B-808D-C2B55B272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68" y="855071"/>
            <a:ext cx="659412" cy="659412"/>
          </a:xfrm>
          <a:prstGeom prst="ellips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C34839A-FA7E-4F3E-988C-C9512073FFFF}"/>
              </a:ext>
            </a:extLst>
          </p:cNvPr>
          <p:cNvSpPr/>
          <p:nvPr/>
        </p:nvSpPr>
        <p:spPr>
          <a:xfrm>
            <a:off x="0" y="2145563"/>
            <a:ext cx="2170544" cy="659412"/>
          </a:xfrm>
          <a:prstGeom prst="rect">
            <a:avLst/>
          </a:prstGeom>
          <a:solidFill>
            <a:srgbClr val="FEE6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04C83F-7622-496D-AE3B-AAECC1255840}"/>
              </a:ext>
            </a:extLst>
          </p:cNvPr>
          <p:cNvSpPr txBox="1"/>
          <p:nvPr/>
        </p:nvSpPr>
        <p:spPr>
          <a:xfrm>
            <a:off x="233711" y="2321381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소개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135C74-3AD5-4622-9ADF-B299B24052FA}"/>
              </a:ext>
            </a:extLst>
          </p:cNvPr>
          <p:cNvSpPr txBox="1"/>
          <p:nvPr/>
        </p:nvSpPr>
        <p:spPr>
          <a:xfrm>
            <a:off x="246478" y="2890312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사용한 개념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922083-BC7E-4749-A6A3-4BC2DD6A4127}"/>
              </a:ext>
            </a:extLst>
          </p:cNvPr>
          <p:cNvSpPr txBox="1"/>
          <p:nvPr/>
        </p:nvSpPr>
        <p:spPr>
          <a:xfrm>
            <a:off x="246477" y="3457341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결과물 소개</a:t>
            </a:r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34FF538D-A2B8-455B-A9E4-35B94E6B4CB9}"/>
              </a:ext>
            </a:extLst>
          </p:cNvPr>
          <p:cNvCxnSpPr/>
          <p:nvPr/>
        </p:nvCxnSpPr>
        <p:spPr>
          <a:xfrm>
            <a:off x="378691" y="1772510"/>
            <a:ext cx="141316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B6BC0B9-73E2-4F84-9E47-DE6332800A2D}"/>
              </a:ext>
            </a:extLst>
          </p:cNvPr>
          <p:cNvSpPr txBox="1"/>
          <p:nvPr/>
        </p:nvSpPr>
        <p:spPr>
          <a:xfrm>
            <a:off x="252615" y="4028175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결론</a:t>
            </a:r>
            <a:r>
              <a:rPr lang="en-US" altLang="ko-KR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 </a:t>
            </a:r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및 향후 목표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D8D40CB-0F69-4DEC-91F9-73E52CC1632A}"/>
              </a:ext>
            </a:extLst>
          </p:cNvPr>
          <p:cNvSpPr txBox="1"/>
          <p:nvPr/>
        </p:nvSpPr>
        <p:spPr>
          <a:xfrm>
            <a:off x="3973581" y="984722"/>
            <a:ext cx="19969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주제</a:t>
            </a: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4782203-0BD1-4C95-BE51-E6DD6A48D49C}"/>
              </a:ext>
            </a:extLst>
          </p:cNvPr>
          <p:cNvGrpSpPr/>
          <p:nvPr/>
        </p:nvGrpSpPr>
        <p:grpSpPr>
          <a:xfrm>
            <a:off x="2839522" y="744106"/>
            <a:ext cx="1028404" cy="1028404"/>
            <a:chOff x="3925454" y="2236278"/>
            <a:chExt cx="1028404" cy="1028404"/>
          </a:xfrm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CC6DC4C5-5299-4613-A872-19298A428345}"/>
                </a:ext>
              </a:extLst>
            </p:cNvPr>
            <p:cNvSpPr/>
            <p:nvPr/>
          </p:nvSpPr>
          <p:spPr>
            <a:xfrm>
              <a:off x="3980874" y="2290619"/>
              <a:ext cx="905528" cy="905528"/>
            </a:xfrm>
            <a:prstGeom prst="ellipse">
              <a:avLst/>
            </a:prstGeom>
            <a:gradFill>
              <a:gsLst>
                <a:gs pos="0">
                  <a:srgbClr val="BACBE4"/>
                </a:gs>
                <a:gs pos="100000">
                  <a:srgbClr val="D4DDF0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99F82C17-DE06-4B4C-BE42-3B613F2A52EB}"/>
                </a:ext>
              </a:extLst>
            </p:cNvPr>
            <p:cNvSpPr/>
            <p:nvPr/>
          </p:nvSpPr>
          <p:spPr>
            <a:xfrm>
              <a:off x="3925454" y="2236278"/>
              <a:ext cx="1028404" cy="1028404"/>
            </a:xfrm>
            <a:prstGeom prst="ellipse">
              <a:avLst/>
            </a:prstGeom>
            <a:noFill/>
            <a:ln w="19050">
              <a:solidFill>
                <a:srgbClr val="BACBE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E1C2E46-09DE-4797-9B68-4C66EE5FB05E}"/>
                </a:ext>
              </a:extLst>
            </p:cNvPr>
            <p:cNvSpPr txBox="1"/>
            <p:nvPr/>
          </p:nvSpPr>
          <p:spPr>
            <a:xfrm>
              <a:off x="4055301" y="2526581"/>
              <a:ext cx="748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에스코어 드림 8 Heavy" panose="020B0903030302020204" pitchFamily="34" charset="-127"/>
                  <a:ea typeface="에스코어 드림 8 Heavy" panose="020B0903030302020204" pitchFamily="34" charset="-127"/>
                </a:rPr>
                <a:t>01</a:t>
              </a:r>
              <a:endParaRPr lang="ko-KR" altLang="en-US" sz="2400" dirty="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B889C773-688E-47D2-94E1-651A9372D0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94728" y="2008472"/>
            <a:ext cx="7216724" cy="2829845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90091EF-446D-4126-99C3-86530C435018}"/>
              </a:ext>
            </a:extLst>
          </p:cNvPr>
          <p:cNvSpPr txBox="1"/>
          <p:nvPr/>
        </p:nvSpPr>
        <p:spPr>
          <a:xfrm>
            <a:off x="4676397" y="4921978"/>
            <a:ext cx="63319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코로나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19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이후로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OTT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서비스 지출 비용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2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배 이상 증가</a:t>
            </a:r>
            <a:endParaRPr lang="en-US" altLang="ko-KR" sz="2000" dirty="0">
              <a:solidFill>
                <a:schemeClr val="tx1">
                  <a:lumMod val="95000"/>
                  <a:lumOff val="5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55283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E612109-B022-4006-82B1-1636EEA4B372}"/>
              </a:ext>
            </a:extLst>
          </p:cNvPr>
          <p:cNvSpPr/>
          <p:nvPr/>
        </p:nvSpPr>
        <p:spPr>
          <a:xfrm>
            <a:off x="2515348" y="397906"/>
            <a:ext cx="9375484" cy="6209969"/>
          </a:xfrm>
          <a:prstGeom prst="roundRect">
            <a:avLst>
              <a:gd name="adj" fmla="val 6167"/>
            </a:avLst>
          </a:prstGeom>
          <a:solidFill>
            <a:schemeClr val="bg1"/>
          </a:solidFill>
          <a:ln>
            <a:noFill/>
          </a:ln>
          <a:effectLst>
            <a:outerShdw blurRad="635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A51E4DA-A4FF-434F-B3A7-A9BB85C4F4C3}"/>
              </a:ext>
            </a:extLst>
          </p:cNvPr>
          <p:cNvSpPr/>
          <p:nvPr/>
        </p:nvSpPr>
        <p:spPr>
          <a:xfrm>
            <a:off x="0" y="397906"/>
            <a:ext cx="2170544" cy="6209969"/>
          </a:xfrm>
          <a:prstGeom prst="roundRect">
            <a:avLst>
              <a:gd name="adj" fmla="val 15603"/>
            </a:avLst>
          </a:prstGeom>
          <a:solidFill>
            <a:schemeClr val="bg1"/>
          </a:solidFill>
          <a:ln>
            <a:noFill/>
          </a:ln>
          <a:effectLst>
            <a:outerShdw blurRad="635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2960034-E0C0-441B-808D-C2B55B272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68" y="855071"/>
            <a:ext cx="659412" cy="659412"/>
          </a:xfrm>
          <a:prstGeom prst="ellips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C34839A-FA7E-4F3E-988C-C9512073FFFF}"/>
              </a:ext>
            </a:extLst>
          </p:cNvPr>
          <p:cNvSpPr/>
          <p:nvPr/>
        </p:nvSpPr>
        <p:spPr>
          <a:xfrm>
            <a:off x="0" y="2145563"/>
            <a:ext cx="2170544" cy="659412"/>
          </a:xfrm>
          <a:prstGeom prst="rect">
            <a:avLst/>
          </a:prstGeom>
          <a:solidFill>
            <a:srgbClr val="FEE6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04C83F-7622-496D-AE3B-AAECC1255840}"/>
              </a:ext>
            </a:extLst>
          </p:cNvPr>
          <p:cNvSpPr txBox="1"/>
          <p:nvPr/>
        </p:nvSpPr>
        <p:spPr>
          <a:xfrm>
            <a:off x="233711" y="2321381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소개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135C74-3AD5-4622-9ADF-B299B24052FA}"/>
              </a:ext>
            </a:extLst>
          </p:cNvPr>
          <p:cNvSpPr txBox="1"/>
          <p:nvPr/>
        </p:nvSpPr>
        <p:spPr>
          <a:xfrm>
            <a:off x="246478" y="2890312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사용한 개념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922083-BC7E-4749-A6A3-4BC2DD6A4127}"/>
              </a:ext>
            </a:extLst>
          </p:cNvPr>
          <p:cNvSpPr txBox="1"/>
          <p:nvPr/>
        </p:nvSpPr>
        <p:spPr>
          <a:xfrm>
            <a:off x="246477" y="3457341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결과물 소개</a:t>
            </a:r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34FF538D-A2B8-455B-A9E4-35B94E6B4CB9}"/>
              </a:ext>
            </a:extLst>
          </p:cNvPr>
          <p:cNvCxnSpPr/>
          <p:nvPr/>
        </p:nvCxnSpPr>
        <p:spPr>
          <a:xfrm>
            <a:off x="378691" y="1772510"/>
            <a:ext cx="141316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B6BC0B9-73E2-4F84-9E47-DE6332800A2D}"/>
              </a:ext>
            </a:extLst>
          </p:cNvPr>
          <p:cNvSpPr txBox="1"/>
          <p:nvPr/>
        </p:nvSpPr>
        <p:spPr>
          <a:xfrm>
            <a:off x="252615" y="4028175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결론</a:t>
            </a:r>
            <a:r>
              <a:rPr lang="en-US" altLang="ko-KR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 </a:t>
            </a:r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및 향후 목표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D8D40CB-0F69-4DEC-91F9-73E52CC1632A}"/>
              </a:ext>
            </a:extLst>
          </p:cNvPr>
          <p:cNvSpPr txBox="1"/>
          <p:nvPr/>
        </p:nvSpPr>
        <p:spPr>
          <a:xfrm>
            <a:off x="3973581" y="984722"/>
            <a:ext cx="19969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주제</a:t>
            </a: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4782203-0BD1-4C95-BE51-E6DD6A48D49C}"/>
              </a:ext>
            </a:extLst>
          </p:cNvPr>
          <p:cNvGrpSpPr/>
          <p:nvPr/>
        </p:nvGrpSpPr>
        <p:grpSpPr>
          <a:xfrm>
            <a:off x="2839522" y="744106"/>
            <a:ext cx="1028404" cy="1028404"/>
            <a:chOff x="3925454" y="2236278"/>
            <a:chExt cx="1028404" cy="1028404"/>
          </a:xfrm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CC6DC4C5-5299-4613-A872-19298A428345}"/>
                </a:ext>
              </a:extLst>
            </p:cNvPr>
            <p:cNvSpPr/>
            <p:nvPr/>
          </p:nvSpPr>
          <p:spPr>
            <a:xfrm>
              <a:off x="3980874" y="2290619"/>
              <a:ext cx="905528" cy="905528"/>
            </a:xfrm>
            <a:prstGeom prst="ellipse">
              <a:avLst/>
            </a:prstGeom>
            <a:gradFill>
              <a:gsLst>
                <a:gs pos="0">
                  <a:srgbClr val="BACBE4"/>
                </a:gs>
                <a:gs pos="100000">
                  <a:srgbClr val="D4DDF0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99F82C17-DE06-4B4C-BE42-3B613F2A52EB}"/>
                </a:ext>
              </a:extLst>
            </p:cNvPr>
            <p:cNvSpPr/>
            <p:nvPr/>
          </p:nvSpPr>
          <p:spPr>
            <a:xfrm>
              <a:off x="3925454" y="2236278"/>
              <a:ext cx="1028404" cy="1028404"/>
            </a:xfrm>
            <a:prstGeom prst="ellipse">
              <a:avLst/>
            </a:prstGeom>
            <a:noFill/>
            <a:ln w="19050">
              <a:solidFill>
                <a:srgbClr val="BACBE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E1C2E46-09DE-4797-9B68-4C66EE5FB05E}"/>
                </a:ext>
              </a:extLst>
            </p:cNvPr>
            <p:cNvSpPr txBox="1"/>
            <p:nvPr/>
          </p:nvSpPr>
          <p:spPr>
            <a:xfrm>
              <a:off x="4055301" y="2526581"/>
              <a:ext cx="748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에스코어 드림 8 Heavy" panose="020B0903030302020204" pitchFamily="34" charset="-127"/>
                  <a:ea typeface="에스코어 드림 8 Heavy" panose="020B0903030302020204" pitchFamily="34" charset="-127"/>
                </a:rPr>
                <a:t>01</a:t>
              </a:r>
              <a:endParaRPr lang="ko-KR" altLang="en-US" sz="2400" dirty="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B71A2018-8AFA-4573-ABE4-3484570C24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4011" y="2122515"/>
            <a:ext cx="3201857" cy="2977428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B7AD876A-D5F4-4B6B-A599-D2F4763016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94942" y="2475269"/>
            <a:ext cx="5229955" cy="217200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FF9842C2-F76B-4AFD-9131-A121F74C3F5C}"/>
              </a:ext>
            </a:extLst>
          </p:cNvPr>
          <p:cNvSpPr txBox="1"/>
          <p:nvPr/>
        </p:nvSpPr>
        <p:spPr>
          <a:xfrm>
            <a:off x="2930043" y="4699833"/>
            <a:ext cx="16330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꾸준히 증가</a:t>
            </a:r>
            <a:endParaRPr lang="en-US" altLang="ko-KR" sz="2000" dirty="0">
              <a:solidFill>
                <a:schemeClr val="tx1">
                  <a:lumMod val="95000"/>
                  <a:lumOff val="5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BDC659C-3E65-4644-87BC-9A274BD933E0}"/>
              </a:ext>
            </a:extLst>
          </p:cNvPr>
          <p:cNvSpPr txBox="1"/>
          <p:nvPr/>
        </p:nvSpPr>
        <p:spPr>
          <a:xfrm>
            <a:off x="8203379" y="5176609"/>
            <a:ext cx="360392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넷플릭스에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 비해 이용률 낮음 </a:t>
            </a:r>
            <a:endParaRPr lang="en-US" altLang="ko-KR" sz="2000" dirty="0">
              <a:solidFill>
                <a:schemeClr val="tx1">
                  <a:lumMod val="95000"/>
                  <a:lumOff val="5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16335D4-80CC-4A98-AC34-CB59C1BDC19D}"/>
              </a:ext>
            </a:extLst>
          </p:cNvPr>
          <p:cNvSpPr txBox="1"/>
          <p:nvPr/>
        </p:nvSpPr>
        <p:spPr>
          <a:xfrm>
            <a:off x="2924980" y="5086348"/>
            <a:ext cx="41949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여러가지 협업 필터링 사용</a:t>
            </a:r>
            <a:endParaRPr lang="en-US" altLang="ko-KR" sz="2000" dirty="0">
              <a:solidFill>
                <a:schemeClr val="tx1">
                  <a:lumMod val="95000"/>
                  <a:lumOff val="5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4A44B29-8F06-4FE4-ACD5-D11BFA0E0952}"/>
              </a:ext>
            </a:extLst>
          </p:cNvPr>
          <p:cNvSpPr txBox="1"/>
          <p:nvPr/>
        </p:nvSpPr>
        <p:spPr>
          <a:xfrm>
            <a:off x="8203379" y="5576719"/>
            <a:ext cx="41949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별점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 기반의 필터링 사용</a:t>
            </a:r>
            <a:endParaRPr lang="en-US" altLang="ko-KR" sz="2000" dirty="0">
              <a:solidFill>
                <a:schemeClr val="tx1">
                  <a:lumMod val="95000"/>
                  <a:lumOff val="5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928365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E612109-B022-4006-82B1-1636EEA4B372}"/>
              </a:ext>
            </a:extLst>
          </p:cNvPr>
          <p:cNvSpPr/>
          <p:nvPr/>
        </p:nvSpPr>
        <p:spPr>
          <a:xfrm>
            <a:off x="2515348" y="371273"/>
            <a:ext cx="9375484" cy="6209969"/>
          </a:xfrm>
          <a:prstGeom prst="roundRect">
            <a:avLst>
              <a:gd name="adj" fmla="val 6167"/>
            </a:avLst>
          </a:prstGeom>
          <a:solidFill>
            <a:schemeClr val="bg1"/>
          </a:solidFill>
          <a:ln>
            <a:noFill/>
          </a:ln>
          <a:effectLst>
            <a:outerShdw blurRad="635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A51E4DA-A4FF-434F-B3A7-A9BB85C4F4C3}"/>
              </a:ext>
            </a:extLst>
          </p:cNvPr>
          <p:cNvSpPr/>
          <p:nvPr/>
        </p:nvSpPr>
        <p:spPr>
          <a:xfrm>
            <a:off x="0" y="397906"/>
            <a:ext cx="2170544" cy="6209969"/>
          </a:xfrm>
          <a:prstGeom prst="roundRect">
            <a:avLst>
              <a:gd name="adj" fmla="val 15603"/>
            </a:avLst>
          </a:prstGeom>
          <a:solidFill>
            <a:schemeClr val="bg1"/>
          </a:solidFill>
          <a:ln>
            <a:noFill/>
          </a:ln>
          <a:effectLst>
            <a:outerShdw blurRad="635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2960034-E0C0-441B-808D-C2B55B272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68" y="855071"/>
            <a:ext cx="659412" cy="659412"/>
          </a:xfrm>
          <a:prstGeom prst="ellips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C34839A-FA7E-4F3E-988C-C9512073FFFF}"/>
              </a:ext>
            </a:extLst>
          </p:cNvPr>
          <p:cNvSpPr/>
          <p:nvPr/>
        </p:nvSpPr>
        <p:spPr>
          <a:xfrm>
            <a:off x="-3487" y="2720631"/>
            <a:ext cx="2170544" cy="659412"/>
          </a:xfrm>
          <a:prstGeom prst="rect">
            <a:avLst/>
          </a:prstGeom>
          <a:solidFill>
            <a:srgbClr val="FEE6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04C83F-7622-496D-AE3B-AAECC1255840}"/>
              </a:ext>
            </a:extLst>
          </p:cNvPr>
          <p:cNvSpPr txBox="1"/>
          <p:nvPr/>
        </p:nvSpPr>
        <p:spPr>
          <a:xfrm>
            <a:off x="233711" y="2321381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소개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135C74-3AD5-4622-9ADF-B299B24052FA}"/>
              </a:ext>
            </a:extLst>
          </p:cNvPr>
          <p:cNvSpPr txBox="1"/>
          <p:nvPr/>
        </p:nvSpPr>
        <p:spPr>
          <a:xfrm>
            <a:off x="246478" y="2890312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사용한 개념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922083-BC7E-4749-A6A3-4BC2DD6A4127}"/>
              </a:ext>
            </a:extLst>
          </p:cNvPr>
          <p:cNvSpPr txBox="1"/>
          <p:nvPr/>
        </p:nvSpPr>
        <p:spPr>
          <a:xfrm>
            <a:off x="246477" y="3457341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결과물 소개</a:t>
            </a:r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34FF538D-A2B8-455B-A9E4-35B94E6B4CB9}"/>
              </a:ext>
            </a:extLst>
          </p:cNvPr>
          <p:cNvCxnSpPr/>
          <p:nvPr/>
        </p:nvCxnSpPr>
        <p:spPr>
          <a:xfrm>
            <a:off x="378691" y="1772510"/>
            <a:ext cx="141316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B6BC0B9-73E2-4F84-9E47-DE6332800A2D}"/>
              </a:ext>
            </a:extLst>
          </p:cNvPr>
          <p:cNvSpPr txBox="1"/>
          <p:nvPr/>
        </p:nvSpPr>
        <p:spPr>
          <a:xfrm>
            <a:off x="252615" y="4028175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결론</a:t>
            </a:r>
            <a:r>
              <a:rPr lang="en-US" altLang="ko-KR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 </a:t>
            </a:r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및 향후 목표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D8D40CB-0F69-4DEC-91F9-73E52CC1632A}"/>
              </a:ext>
            </a:extLst>
          </p:cNvPr>
          <p:cNvSpPr txBox="1"/>
          <p:nvPr/>
        </p:nvSpPr>
        <p:spPr>
          <a:xfrm>
            <a:off x="3973581" y="984722"/>
            <a:ext cx="19969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사용한 개념</a:t>
            </a: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4782203-0BD1-4C95-BE51-E6DD6A48D49C}"/>
              </a:ext>
            </a:extLst>
          </p:cNvPr>
          <p:cNvGrpSpPr/>
          <p:nvPr/>
        </p:nvGrpSpPr>
        <p:grpSpPr>
          <a:xfrm>
            <a:off x="2839522" y="744106"/>
            <a:ext cx="1028404" cy="1028404"/>
            <a:chOff x="3925454" y="2236278"/>
            <a:chExt cx="1028404" cy="1028404"/>
          </a:xfrm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CC6DC4C5-5299-4613-A872-19298A428345}"/>
                </a:ext>
              </a:extLst>
            </p:cNvPr>
            <p:cNvSpPr/>
            <p:nvPr/>
          </p:nvSpPr>
          <p:spPr>
            <a:xfrm>
              <a:off x="3980874" y="2290619"/>
              <a:ext cx="905528" cy="905528"/>
            </a:xfrm>
            <a:prstGeom prst="ellipse">
              <a:avLst/>
            </a:prstGeom>
            <a:gradFill>
              <a:gsLst>
                <a:gs pos="0">
                  <a:srgbClr val="BACBE4"/>
                </a:gs>
                <a:gs pos="100000">
                  <a:srgbClr val="D4DDF0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99F82C17-DE06-4B4C-BE42-3B613F2A52EB}"/>
                </a:ext>
              </a:extLst>
            </p:cNvPr>
            <p:cNvSpPr/>
            <p:nvPr/>
          </p:nvSpPr>
          <p:spPr>
            <a:xfrm>
              <a:off x="3925454" y="2236278"/>
              <a:ext cx="1028404" cy="1028404"/>
            </a:xfrm>
            <a:prstGeom prst="ellipse">
              <a:avLst/>
            </a:prstGeom>
            <a:noFill/>
            <a:ln w="19050">
              <a:solidFill>
                <a:srgbClr val="BACBE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E1C2E46-09DE-4797-9B68-4C66EE5FB05E}"/>
                </a:ext>
              </a:extLst>
            </p:cNvPr>
            <p:cNvSpPr txBox="1"/>
            <p:nvPr/>
          </p:nvSpPr>
          <p:spPr>
            <a:xfrm>
              <a:off x="4055301" y="2526581"/>
              <a:ext cx="748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에스코어 드림 8 Heavy" panose="020B0903030302020204" pitchFamily="34" charset="-127"/>
                  <a:ea typeface="에스코어 드림 8 Heavy" panose="020B0903030302020204" pitchFamily="34" charset="-127"/>
                </a:rPr>
                <a:t>02</a:t>
              </a:r>
              <a:endParaRPr lang="ko-KR" altLang="en-US" sz="2400" dirty="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DC4550B1-0ADC-4824-9D05-27019F943EFA}"/>
              </a:ext>
            </a:extLst>
          </p:cNvPr>
          <p:cNvSpPr txBox="1"/>
          <p:nvPr/>
        </p:nvSpPr>
        <p:spPr>
          <a:xfrm>
            <a:off x="4044103" y="2760413"/>
            <a:ext cx="82984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solidFill>
                  <a:srgbClr val="FF79BC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아이템</a:t>
            </a:r>
            <a:r>
              <a:rPr lang="ko-KR" altLang="en-US" sz="44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기반 협업 필터링</a:t>
            </a:r>
            <a:endParaRPr lang="en-US" altLang="ko-KR" sz="4400" dirty="0">
              <a:solidFill>
                <a:schemeClr val="tx1">
                  <a:lumMod val="95000"/>
                  <a:lumOff val="5000"/>
                </a:schemeClr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B25A68D-C0A8-40D2-970D-B1BC7EDA4E28}"/>
              </a:ext>
            </a:extLst>
          </p:cNvPr>
          <p:cNvSpPr txBox="1"/>
          <p:nvPr/>
        </p:nvSpPr>
        <p:spPr>
          <a:xfrm>
            <a:off x="4044103" y="3536070"/>
            <a:ext cx="82984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solidFill>
                  <a:srgbClr val="FF79BC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행렬 분해 </a:t>
            </a:r>
            <a:r>
              <a:rPr lang="ko-KR" altLang="en-US" sz="44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기반 협업 필터링</a:t>
            </a:r>
            <a:endParaRPr lang="en-US" altLang="ko-KR" sz="4400" dirty="0">
              <a:solidFill>
                <a:schemeClr val="tx1">
                  <a:lumMod val="95000"/>
                  <a:lumOff val="5000"/>
                </a:schemeClr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62145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E612109-B022-4006-82B1-1636EEA4B372}"/>
              </a:ext>
            </a:extLst>
          </p:cNvPr>
          <p:cNvSpPr/>
          <p:nvPr/>
        </p:nvSpPr>
        <p:spPr>
          <a:xfrm>
            <a:off x="2515348" y="371273"/>
            <a:ext cx="9375484" cy="6209969"/>
          </a:xfrm>
          <a:prstGeom prst="roundRect">
            <a:avLst>
              <a:gd name="adj" fmla="val 6167"/>
            </a:avLst>
          </a:prstGeom>
          <a:solidFill>
            <a:schemeClr val="bg1"/>
          </a:solidFill>
          <a:ln>
            <a:noFill/>
          </a:ln>
          <a:effectLst>
            <a:outerShdw blurRad="635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A51E4DA-A4FF-434F-B3A7-A9BB85C4F4C3}"/>
              </a:ext>
            </a:extLst>
          </p:cNvPr>
          <p:cNvSpPr/>
          <p:nvPr/>
        </p:nvSpPr>
        <p:spPr>
          <a:xfrm>
            <a:off x="0" y="397906"/>
            <a:ext cx="2170544" cy="6209969"/>
          </a:xfrm>
          <a:prstGeom prst="roundRect">
            <a:avLst>
              <a:gd name="adj" fmla="val 15603"/>
            </a:avLst>
          </a:prstGeom>
          <a:solidFill>
            <a:schemeClr val="bg1"/>
          </a:solidFill>
          <a:ln>
            <a:noFill/>
          </a:ln>
          <a:effectLst>
            <a:outerShdw blurRad="635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2960034-E0C0-441B-808D-C2B55B272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68" y="855071"/>
            <a:ext cx="659412" cy="659412"/>
          </a:xfrm>
          <a:prstGeom prst="ellips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C34839A-FA7E-4F3E-988C-C9512073FFFF}"/>
              </a:ext>
            </a:extLst>
          </p:cNvPr>
          <p:cNvSpPr/>
          <p:nvPr/>
        </p:nvSpPr>
        <p:spPr>
          <a:xfrm>
            <a:off x="-3487" y="2720631"/>
            <a:ext cx="2170544" cy="659412"/>
          </a:xfrm>
          <a:prstGeom prst="rect">
            <a:avLst/>
          </a:prstGeom>
          <a:solidFill>
            <a:srgbClr val="FEE6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04C83F-7622-496D-AE3B-AAECC1255840}"/>
              </a:ext>
            </a:extLst>
          </p:cNvPr>
          <p:cNvSpPr txBox="1"/>
          <p:nvPr/>
        </p:nvSpPr>
        <p:spPr>
          <a:xfrm>
            <a:off x="233711" y="2321381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소개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135C74-3AD5-4622-9ADF-B299B24052FA}"/>
              </a:ext>
            </a:extLst>
          </p:cNvPr>
          <p:cNvSpPr txBox="1"/>
          <p:nvPr/>
        </p:nvSpPr>
        <p:spPr>
          <a:xfrm>
            <a:off x="246478" y="2890312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사용한 개념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922083-BC7E-4749-A6A3-4BC2DD6A4127}"/>
              </a:ext>
            </a:extLst>
          </p:cNvPr>
          <p:cNvSpPr txBox="1"/>
          <p:nvPr/>
        </p:nvSpPr>
        <p:spPr>
          <a:xfrm>
            <a:off x="246477" y="3457341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결과물 소개</a:t>
            </a:r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34FF538D-A2B8-455B-A9E4-35B94E6B4CB9}"/>
              </a:ext>
            </a:extLst>
          </p:cNvPr>
          <p:cNvCxnSpPr/>
          <p:nvPr/>
        </p:nvCxnSpPr>
        <p:spPr>
          <a:xfrm>
            <a:off x="378691" y="1772510"/>
            <a:ext cx="141316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B6BC0B9-73E2-4F84-9E47-DE6332800A2D}"/>
              </a:ext>
            </a:extLst>
          </p:cNvPr>
          <p:cNvSpPr txBox="1"/>
          <p:nvPr/>
        </p:nvSpPr>
        <p:spPr>
          <a:xfrm>
            <a:off x="252615" y="4028175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결론</a:t>
            </a:r>
            <a:r>
              <a:rPr lang="en-US" altLang="ko-KR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 </a:t>
            </a:r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및 향후 목표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D8D40CB-0F69-4DEC-91F9-73E52CC1632A}"/>
              </a:ext>
            </a:extLst>
          </p:cNvPr>
          <p:cNvSpPr txBox="1"/>
          <p:nvPr/>
        </p:nvSpPr>
        <p:spPr>
          <a:xfrm>
            <a:off x="3973581" y="984722"/>
            <a:ext cx="19969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사용한 개념</a:t>
            </a: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4782203-0BD1-4C95-BE51-E6DD6A48D49C}"/>
              </a:ext>
            </a:extLst>
          </p:cNvPr>
          <p:cNvGrpSpPr/>
          <p:nvPr/>
        </p:nvGrpSpPr>
        <p:grpSpPr>
          <a:xfrm>
            <a:off x="2839522" y="744106"/>
            <a:ext cx="1028404" cy="1028404"/>
            <a:chOff x="3925454" y="2236278"/>
            <a:chExt cx="1028404" cy="1028404"/>
          </a:xfrm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CC6DC4C5-5299-4613-A872-19298A428345}"/>
                </a:ext>
              </a:extLst>
            </p:cNvPr>
            <p:cNvSpPr/>
            <p:nvPr/>
          </p:nvSpPr>
          <p:spPr>
            <a:xfrm>
              <a:off x="3980874" y="2290619"/>
              <a:ext cx="905528" cy="905528"/>
            </a:xfrm>
            <a:prstGeom prst="ellipse">
              <a:avLst/>
            </a:prstGeom>
            <a:gradFill>
              <a:gsLst>
                <a:gs pos="0">
                  <a:srgbClr val="BACBE4"/>
                </a:gs>
                <a:gs pos="100000">
                  <a:srgbClr val="D4DDF0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99F82C17-DE06-4B4C-BE42-3B613F2A52EB}"/>
                </a:ext>
              </a:extLst>
            </p:cNvPr>
            <p:cNvSpPr/>
            <p:nvPr/>
          </p:nvSpPr>
          <p:spPr>
            <a:xfrm>
              <a:off x="3925454" y="2236278"/>
              <a:ext cx="1028404" cy="1028404"/>
            </a:xfrm>
            <a:prstGeom prst="ellipse">
              <a:avLst/>
            </a:prstGeom>
            <a:noFill/>
            <a:ln w="19050">
              <a:solidFill>
                <a:srgbClr val="BACBE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E1C2E46-09DE-4797-9B68-4C66EE5FB05E}"/>
                </a:ext>
              </a:extLst>
            </p:cNvPr>
            <p:cNvSpPr txBox="1"/>
            <p:nvPr/>
          </p:nvSpPr>
          <p:spPr>
            <a:xfrm>
              <a:off x="4055301" y="2526581"/>
              <a:ext cx="748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에스코어 드림 8 Heavy" panose="020B0903030302020204" pitchFamily="34" charset="-127"/>
                  <a:ea typeface="에스코어 드림 8 Heavy" panose="020B0903030302020204" pitchFamily="34" charset="-127"/>
                </a:rPr>
                <a:t>02</a:t>
              </a:r>
              <a:endParaRPr lang="ko-KR" altLang="en-US" sz="2400" dirty="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DC4550B1-0ADC-4824-9D05-27019F943EFA}"/>
              </a:ext>
            </a:extLst>
          </p:cNvPr>
          <p:cNvSpPr txBox="1"/>
          <p:nvPr/>
        </p:nvSpPr>
        <p:spPr>
          <a:xfrm>
            <a:off x="3014294" y="2053068"/>
            <a:ext cx="82984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solidFill>
                  <a:srgbClr val="FF79BC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아이템</a:t>
            </a:r>
            <a:r>
              <a:rPr lang="ko-KR" altLang="en-US" sz="44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 기반 협업 필터링</a:t>
            </a:r>
            <a:endParaRPr lang="en-US" altLang="ko-KR" sz="4400" dirty="0">
              <a:solidFill>
                <a:schemeClr val="tx1">
                  <a:lumMod val="95000"/>
                  <a:lumOff val="5000"/>
                </a:schemeClr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C26AC6B-9C05-4CE0-B596-58560D5C40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4942" y="2890312"/>
            <a:ext cx="4752291" cy="352148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0BBB2AB-AF35-470C-8461-BD2D0B76C608}"/>
              </a:ext>
            </a:extLst>
          </p:cNvPr>
          <p:cNvSpPr txBox="1"/>
          <p:nvPr/>
        </p:nvSpPr>
        <p:spPr>
          <a:xfrm>
            <a:off x="7963133" y="5379022"/>
            <a:ext cx="36117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사용자가 소비한 콘텐츠와</a:t>
            </a:r>
            <a:endParaRPr lang="en-US" altLang="ko-KR" sz="2000" dirty="0">
              <a:solidFill>
                <a:schemeClr val="tx1">
                  <a:lumMod val="95000"/>
                  <a:lumOff val="5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연관된 또 다른 콘텐츠 추천</a:t>
            </a:r>
          </a:p>
        </p:txBody>
      </p:sp>
    </p:spTree>
    <p:extLst>
      <p:ext uri="{BB962C8B-B14F-4D97-AF65-F5344CB8AC3E}">
        <p14:creationId xmlns:p14="http://schemas.microsoft.com/office/powerpoint/2010/main" val="5560036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E612109-B022-4006-82B1-1636EEA4B372}"/>
              </a:ext>
            </a:extLst>
          </p:cNvPr>
          <p:cNvSpPr/>
          <p:nvPr/>
        </p:nvSpPr>
        <p:spPr>
          <a:xfrm>
            <a:off x="2515348" y="371273"/>
            <a:ext cx="9375484" cy="6209969"/>
          </a:xfrm>
          <a:prstGeom prst="roundRect">
            <a:avLst>
              <a:gd name="adj" fmla="val 6167"/>
            </a:avLst>
          </a:prstGeom>
          <a:solidFill>
            <a:schemeClr val="bg1"/>
          </a:solidFill>
          <a:ln>
            <a:noFill/>
          </a:ln>
          <a:effectLst>
            <a:outerShdw blurRad="635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A51E4DA-A4FF-434F-B3A7-A9BB85C4F4C3}"/>
              </a:ext>
            </a:extLst>
          </p:cNvPr>
          <p:cNvSpPr/>
          <p:nvPr/>
        </p:nvSpPr>
        <p:spPr>
          <a:xfrm>
            <a:off x="0" y="397906"/>
            <a:ext cx="2170544" cy="6209969"/>
          </a:xfrm>
          <a:prstGeom prst="roundRect">
            <a:avLst>
              <a:gd name="adj" fmla="val 15603"/>
            </a:avLst>
          </a:prstGeom>
          <a:solidFill>
            <a:schemeClr val="bg1"/>
          </a:solidFill>
          <a:ln>
            <a:noFill/>
          </a:ln>
          <a:effectLst>
            <a:outerShdw blurRad="635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2960034-E0C0-441B-808D-C2B55B272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68" y="855071"/>
            <a:ext cx="659412" cy="659412"/>
          </a:xfrm>
          <a:prstGeom prst="ellips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C34839A-FA7E-4F3E-988C-C9512073FFFF}"/>
              </a:ext>
            </a:extLst>
          </p:cNvPr>
          <p:cNvSpPr/>
          <p:nvPr/>
        </p:nvSpPr>
        <p:spPr>
          <a:xfrm>
            <a:off x="-3487" y="2720631"/>
            <a:ext cx="2170544" cy="659412"/>
          </a:xfrm>
          <a:prstGeom prst="rect">
            <a:avLst/>
          </a:prstGeom>
          <a:solidFill>
            <a:srgbClr val="FEE6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04C83F-7622-496D-AE3B-AAECC1255840}"/>
              </a:ext>
            </a:extLst>
          </p:cNvPr>
          <p:cNvSpPr txBox="1"/>
          <p:nvPr/>
        </p:nvSpPr>
        <p:spPr>
          <a:xfrm>
            <a:off x="233711" y="2321381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소개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135C74-3AD5-4622-9ADF-B299B24052FA}"/>
              </a:ext>
            </a:extLst>
          </p:cNvPr>
          <p:cNvSpPr txBox="1"/>
          <p:nvPr/>
        </p:nvSpPr>
        <p:spPr>
          <a:xfrm>
            <a:off x="246478" y="2890312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사용한 개념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922083-BC7E-4749-A6A3-4BC2DD6A4127}"/>
              </a:ext>
            </a:extLst>
          </p:cNvPr>
          <p:cNvSpPr txBox="1"/>
          <p:nvPr/>
        </p:nvSpPr>
        <p:spPr>
          <a:xfrm>
            <a:off x="246477" y="3457341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결과물 소개</a:t>
            </a:r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34FF538D-A2B8-455B-A9E4-35B94E6B4CB9}"/>
              </a:ext>
            </a:extLst>
          </p:cNvPr>
          <p:cNvCxnSpPr/>
          <p:nvPr/>
        </p:nvCxnSpPr>
        <p:spPr>
          <a:xfrm>
            <a:off x="378691" y="1772510"/>
            <a:ext cx="141316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B6BC0B9-73E2-4F84-9E47-DE6332800A2D}"/>
              </a:ext>
            </a:extLst>
          </p:cNvPr>
          <p:cNvSpPr txBox="1"/>
          <p:nvPr/>
        </p:nvSpPr>
        <p:spPr>
          <a:xfrm>
            <a:off x="252615" y="4028175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결론</a:t>
            </a:r>
            <a:r>
              <a:rPr lang="en-US" altLang="ko-KR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 </a:t>
            </a:r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및 향후 목표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D8D40CB-0F69-4DEC-91F9-73E52CC1632A}"/>
              </a:ext>
            </a:extLst>
          </p:cNvPr>
          <p:cNvSpPr txBox="1"/>
          <p:nvPr/>
        </p:nvSpPr>
        <p:spPr>
          <a:xfrm>
            <a:off x="3973581" y="984722"/>
            <a:ext cx="19969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사용한 개념</a:t>
            </a: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4782203-0BD1-4C95-BE51-E6DD6A48D49C}"/>
              </a:ext>
            </a:extLst>
          </p:cNvPr>
          <p:cNvGrpSpPr/>
          <p:nvPr/>
        </p:nvGrpSpPr>
        <p:grpSpPr>
          <a:xfrm>
            <a:off x="2839522" y="744106"/>
            <a:ext cx="1028404" cy="1028404"/>
            <a:chOff x="3925454" y="2236278"/>
            <a:chExt cx="1028404" cy="1028404"/>
          </a:xfrm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CC6DC4C5-5299-4613-A872-19298A428345}"/>
                </a:ext>
              </a:extLst>
            </p:cNvPr>
            <p:cNvSpPr/>
            <p:nvPr/>
          </p:nvSpPr>
          <p:spPr>
            <a:xfrm>
              <a:off x="3980874" y="2290619"/>
              <a:ext cx="905528" cy="905528"/>
            </a:xfrm>
            <a:prstGeom prst="ellipse">
              <a:avLst/>
            </a:prstGeom>
            <a:gradFill>
              <a:gsLst>
                <a:gs pos="0">
                  <a:srgbClr val="BACBE4"/>
                </a:gs>
                <a:gs pos="100000">
                  <a:srgbClr val="D4DDF0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99F82C17-DE06-4B4C-BE42-3B613F2A52EB}"/>
                </a:ext>
              </a:extLst>
            </p:cNvPr>
            <p:cNvSpPr/>
            <p:nvPr/>
          </p:nvSpPr>
          <p:spPr>
            <a:xfrm>
              <a:off x="3925454" y="2236278"/>
              <a:ext cx="1028404" cy="1028404"/>
            </a:xfrm>
            <a:prstGeom prst="ellipse">
              <a:avLst/>
            </a:prstGeom>
            <a:noFill/>
            <a:ln w="19050">
              <a:solidFill>
                <a:srgbClr val="BACBE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E1C2E46-09DE-4797-9B68-4C66EE5FB05E}"/>
                </a:ext>
              </a:extLst>
            </p:cNvPr>
            <p:cNvSpPr txBox="1"/>
            <p:nvPr/>
          </p:nvSpPr>
          <p:spPr>
            <a:xfrm>
              <a:off x="4055301" y="2526581"/>
              <a:ext cx="748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에스코어 드림 8 Heavy" panose="020B0903030302020204" pitchFamily="34" charset="-127"/>
                  <a:ea typeface="에스코어 드림 8 Heavy" panose="020B0903030302020204" pitchFamily="34" charset="-127"/>
                </a:rPr>
                <a:t>02</a:t>
              </a:r>
              <a:endParaRPr lang="ko-KR" altLang="en-US" sz="2400" dirty="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8B25A68D-C0A8-40D2-970D-B1BC7EDA4E28}"/>
              </a:ext>
            </a:extLst>
          </p:cNvPr>
          <p:cNvSpPr txBox="1"/>
          <p:nvPr/>
        </p:nvSpPr>
        <p:spPr>
          <a:xfrm>
            <a:off x="3053889" y="1998272"/>
            <a:ext cx="82984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solidFill>
                  <a:srgbClr val="FF79BC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행렬 분해 </a:t>
            </a:r>
            <a:r>
              <a:rPr lang="ko-KR" altLang="en-US" sz="44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기반 협업 필터링</a:t>
            </a:r>
            <a:endParaRPr lang="en-US" altLang="ko-KR" sz="4400" dirty="0">
              <a:solidFill>
                <a:schemeClr val="tx1">
                  <a:lumMod val="95000"/>
                  <a:lumOff val="5000"/>
                </a:schemeClr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20B598E-FD42-4BCB-BD95-21197D6FD6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3889" y="2794843"/>
            <a:ext cx="4421309" cy="3082218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2E4A8ED-29A3-4F58-AF6A-A9724776B0E6}"/>
              </a:ext>
            </a:extLst>
          </p:cNvPr>
          <p:cNvSpPr txBox="1"/>
          <p:nvPr/>
        </p:nvSpPr>
        <p:spPr>
          <a:xfrm>
            <a:off x="7475198" y="5154656"/>
            <a:ext cx="36117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사용자와 아이템의 특성</a:t>
            </a:r>
            <a:endParaRPr lang="en-US" altLang="ko-KR" sz="2000" dirty="0">
              <a:solidFill>
                <a:schemeClr val="tx1">
                  <a:lumMod val="95000"/>
                  <a:lumOff val="5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강한 관련성 있다면 추천</a:t>
            </a:r>
          </a:p>
        </p:txBody>
      </p:sp>
    </p:spTree>
    <p:extLst>
      <p:ext uri="{BB962C8B-B14F-4D97-AF65-F5344CB8AC3E}">
        <p14:creationId xmlns:p14="http://schemas.microsoft.com/office/powerpoint/2010/main" val="11933506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E612109-B022-4006-82B1-1636EEA4B372}"/>
              </a:ext>
            </a:extLst>
          </p:cNvPr>
          <p:cNvSpPr/>
          <p:nvPr/>
        </p:nvSpPr>
        <p:spPr>
          <a:xfrm>
            <a:off x="2515348" y="371273"/>
            <a:ext cx="9375484" cy="6209969"/>
          </a:xfrm>
          <a:prstGeom prst="roundRect">
            <a:avLst>
              <a:gd name="adj" fmla="val 6167"/>
            </a:avLst>
          </a:prstGeom>
          <a:solidFill>
            <a:schemeClr val="bg1"/>
          </a:solidFill>
          <a:ln>
            <a:noFill/>
          </a:ln>
          <a:effectLst>
            <a:outerShdw blurRad="635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A51E4DA-A4FF-434F-B3A7-A9BB85C4F4C3}"/>
              </a:ext>
            </a:extLst>
          </p:cNvPr>
          <p:cNvSpPr/>
          <p:nvPr/>
        </p:nvSpPr>
        <p:spPr>
          <a:xfrm>
            <a:off x="0" y="397906"/>
            <a:ext cx="2170544" cy="6209969"/>
          </a:xfrm>
          <a:prstGeom prst="roundRect">
            <a:avLst>
              <a:gd name="adj" fmla="val 15603"/>
            </a:avLst>
          </a:prstGeom>
          <a:solidFill>
            <a:schemeClr val="bg1"/>
          </a:solidFill>
          <a:ln>
            <a:noFill/>
          </a:ln>
          <a:effectLst>
            <a:outerShdw blurRad="635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2960034-E0C0-441B-808D-C2B55B272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68" y="855071"/>
            <a:ext cx="659412" cy="659412"/>
          </a:xfrm>
          <a:prstGeom prst="ellips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C34839A-FA7E-4F3E-988C-C9512073FFFF}"/>
              </a:ext>
            </a:extLst>
          </p:cNvPr>
          <p:cNvSpPr/>
          <p:nvPr/>
        </p:nvSpPr>
        <p:spPr>
          <a:xfrm>
            <a:off x="-3487" y="2720631"/>
            <a:ext cx="2170544" cy="659412"/>
          </a:xfrm>
          <a:prstGeom prst="rect">
            <a:avLst/>
          </a:prstGeom>
          <a:solidFill>
            <a:srgbClr val="FEE6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04C83F-7622-496D-AE3B-AAECC1255840}"/>
              </a:ext>
            </a:extLst>
          </p:cNvPr>
          <p:cNvSpPr txBox="1"/>
          <p:nvPr/>
        </p:nvSpPr>
        <p:spPr>
          <a:xfrm>
            <a:off x="233711" y="2321381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소개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135C74-3AD5-4622-9ADF-B299B24052FA}"/>
              </a:ext>
            </a:extLst>
          </p:cNvPr>
          <p:cNvSpPr txBox="1"/>
          <p:nvPr/>
        </p:nvSpPr>
        <p:spPr>
          <a:xfrm>
            <a:off x="246478" y="2890312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사용한 개념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922083-BC7E-4749-A6A3-4BC2DD6A4127}"/>
              </a:ext>
            </a:extLst>
          </p:cNvPr>
          <p:cNvSpPr txBox="1"/>
          <p:nvPr/>
        </p:nvSpPr>
        <p:spPr>
          <a:xfrm>
            <a:off x="246477" y="3457341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결과물 소개</a:t>
            </a:r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34FF538D-A2B8-455B-A9E4-35B94E6B4CB9}"/>
              </a:ext>
            </a:extLst>
          </p:cNvPr>
          <p:cNvCxnSpPr/>
          <p:nvPr/>
        </p:nvCxnSpPr>
        <p:spPr>
          <a:xfrm>
            <a:off x="378691" y="1772510"/>
            <a:ext cx="141316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B6BC0B9-73E2-4F84-9E47-DE6332800A2D}"/>
              </a:ext>
            </a:extLst>
          </p:cNvPr>
          <p:cNvSpPr txBox="1"/>
          <p:nvPr/>
        </p:nvSpPr>
        <p:spPr>
          <a:xfrm>
            <a:off x="252615" y="4028175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결론</a:t>
            </a:r>
            <a:r>
              <a:rPr lang="en-US" altLang="ko-KR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 </a:t>
            </a:r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및 향후 목표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D8D40CB-0F69-4DEC-91F9-73E52CC1632A}"/>
              </a:ext>
            </a:extLst>
          </p:cNvPr>
          <p:cNvSpPr txBox="1"/>
          <p:nvPr/>
        </p:nvSpPr>
        <p:spPr>
          <a:xfrm>
            <a:off x="3973581" y="984722"/>
            <a:ext cx="19969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사용한 개념</a:t>
            </a: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4782203-0BD1-4C95-BE51-E6DD6A48D49C}"/>
              </a:ext>
            </a:extLst>
          </p:cNvPr>
          <p:cNvGrpSpPr/>
          <p:nvPr/>
        </p:nvGrpSpPr>
        <p:grpSpPr>
          <a:xfrm>
            <a:off x="2839522" y="744106"/>
            <a:ext cx="1028404" cy="1028404"/>
            <a:chOff x="3925454" y="2236278"/>
            <a:chExt cx="1028404" cy="1028404"/>
          </a:xfrm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CC6DC4C5-5299-4613-A872-19298A428345}"/>
                </a:ext>
              </a:extLst>
            </p:cNvPr>
            <p:cNvSpPr/>
            <p:nvPr/>
          </p:nvSpPr>
          <p:spPr>
            <a:xfrm>
              <a:off x="3980874" y="2290619"/>
              <a:ext cx="905528" cy="905528"/>
            </a:xfrm>
            <a:prstGeom prst="ellipse">
              <a:avLst/>
            </a:prstGeom>
            <a:gradFill>
              <a:gsLst>
                <a:gs pos="0">
                  <a:srgbClr val="BACBE4"/>
                </a:gs>
                <a:gs pos="100000">
                  <a:srgbClr val="D4DDF0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99F82C17-DE06-4B4C-BE42-3B613F2A52EB}"/>
                </a:ext>
              </a:extLst>
            </p:cNvPr>
            <p:cNvSpPr/>
            <p:nvPr/>
          </p:nvSpPr>
          <p:spPr>
            <a:xfrm>
              <a:off x="3925454" y="2236278"/>
              <a:ext cx="1028404" cy="1028404"/>
            </a:xfrm>
            <a:prstGeom prst="ellipse">
              <a:avLst/>
            </a:prstGeom>
            <a:noFill/>
            <a:ln w="19050">
              <a:solidFill>
                <a:srgbClr val="BACBE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E1C2E46-09DE-4797-9B68-4C66EE5FB05E}"/>
                </a:ext>
              </a:extLst>
            </p:cNvPr>
            <p:cNvSpPr txBox="1"/>
            <p:nvPr/>
          </p:nvSpPr>
          <p:spPr>
            <a:xfrm>
              <a:off x="4055301" y="2526581"/>
              <a:ext cx="748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에스코어 드림 8 Heavy" panose="020B0903030302020204" pitchFamily="34" charset="-127"/>
                  <a:ea typeface="에스코어 드림 8 Heavy" panose="020B0903030302020204" pitchFamily="34" charset="-127"/>
                </a:rPr>
                <a:t>02</a:t>
              </a:r>
              <a:endParaRPr lang="ko-KR" altLang="en-US" sz="2400" dirty="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8267022A-9CA6-47FF-BFCA-5F74B8C510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9369" y="2143291"/>
            <a:ext cx="5041045" cy="369819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0074AC9B-88C5-4FFF-828A-106B2A89B4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58880" y="1184777"/>
            <a:ext cx="4481913" cy="4472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8166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E612109-B022-4006-82B1-1636EEA4B372}"/>
              </a:ext>
            </a:extLst>
          </p:cNvPr>
          <p:cNvSpPr/>
          <p:nvPr/>
        </p:nvSpPr>
        <p:spPr>
          <a:xfrm>
            <a:off x="2515348" y="397906"/>
            <a:ext cx="9375484" cy="6209969"/>
          </a:xfrm>
          <a:prstGeom prst="roundRect">
            <a:avLst>
              <a:gd name="adj" fmla="val 6167"/>
            </a:avLst>
          </a:prstGeom>
          <a:solidFill>
            <a:schemeClr val="bg1"/>
          </a:solidFill>
          <a:ln>
            <a:noFill/>
          </a:ln>
          <a:effectLst>
            <a:outerShdw blurRad="635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A51E4DA-A4FF-434F-B3A7-A9BB85C4F4C3}"/>
              </a:ext>
            </a:extLst>
          </p:cNvPr>
          <p:cNvSpPr/>
          <p:nvPr/>
        </p:nvSpPr>
        <p:spPr>
          <a:xfrm>
            <a:off x="0" y="397906"/>
            <a:ext cx="2170544" cy="6209969"/>
          </a:xfrm>
          <a:prstGeom prst="roundRect">
            <a:avLst>
              <a:gd name="adj" fmla="val 15603"/>
            </a:avLst>
          </a:prstGeom>
          <a:solidFill>
            <a:schemeClr val="bg1"/>
          </a:solidFill>
          <a:ln>
            <a:noFill/>
          </a:ln>
          <a:effectLst>
            <a:outerShdw blurRad="635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2960034-E0C0-441B-808D-C2B55B272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68" y="855071"/>
            <a:ext cx="659412" cy="659412"/>
          </a:xfrm>
          <a:prstGeom prst="ellips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C34839A-FA7E-4F3E-988C-C9512073FFFF}"/>
              </a:ext>
            </a:extLst>
          </p:cNvPr>
          <p:cNvSpPr/>
          <p:nvPr/>
        </p:nvSpPr>
        <p:spPr>
          <a:xfrm>
            <a:off x="3354" y="3283426"/>
            <a:ext cx="2170544" cy="659412"/>
          </a:xfrm>
          <a:prstGeom prst="rect">
            <a:avLst/>
          </a:prstGeom>
          <a:solidFill>
            <a:srgbClr val="FEE6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04C83F-7622-496D-AE3B-AAECC1255840}"/>
              </a:ext>
            </a:extLst>
          </p:cNvPr>
          <p:cNvSpPr txBox="1"/>
          <p:nvPr/>
        </p:nvSpPr>
        <p:spPr>
          <a:xfrm>
            <a:off x="233711" y="2321381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소개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135C74-3AD5-4622-9ADF-B299B24052FA}"/>
              </a:ext>
            </a:extLst>
          </p:cNvPr>
          <p:cNvSpPr txBox="1"/>
          <p:nvPr/>
        </p:nvSpPr>
        <p:spPr>
          <a:xfrm>
            <a:off x="246478" y="2890312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사용한 개념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922083-BC7E-4749-A6A3-4BC2DD6A4127}"/>
              </a:ext>
            </a:extLst>
          </p:cNvPr>
          <p:cNvSpPr txBox="1"/>
          <p:nvPr/>
        </p:nvSpPr>
        <p:spPr>
          <a:xfrm>
            <a:off x="246477" y="3457341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결과물 소개</a:t>
            </a:r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34FF538D-A2B8-455B-A9E4-35B94E6B4CB9}"/>
              </a:ext>
            </a:extLst>
          </p:cNvPr>
          <p:cNvCxnSpPr/>
          <p:nvPr/>
        </p:nvCxnSpPr>
        <p:spPr>
          <a:xfrm>
            <a:off x="378691" y="1772510"/>
            <a:ext cx="141316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B6BC0B9-73E2-4F84-9E47-DE6332800A2D}"/>
              </a:ext>
            </a:extLst>
          </p:cNvPr>
          <p:cNvSpPr txBox="1"/>
          <p:nvPr/>
        </p:nvSpPr>
        <p:spPr>
          <a:xfrm>
            <a:off x="252615" y="4028175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결론</a:t>
            </a:r>
            <a:r>
              <a:rPr lang="en-US" altLang="ko-KR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 </a:t>
            </a:r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및 향후 목표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D8D40CB-0F69-4DEC-91F9-73E52CC1632A}"/>
              </a:ext>
            </a:extLst>
          </p:cNvPr>
          <p:cNvSpPr txBox="1"/>
          <p:nvPr/>
        </p:nvSpPr>
        <p:spPr>
          <a:xfrm>
            <a:off x="3973581" y="984722"/>
            <a:ext cx="19969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결과물 소개</a:t>
            </a: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4782203-0BD1-4C95-BE51-E6DD6A48D49C}"/>
              </a:ext>
            </a:extLst>
          </p:cNvPr>
          <p:cNvGrpSpPr/>
          <p:nvPr/>
        </p:nvGrpSpPr>
        <p:grpSpPr>
          <a:xfrm>
            <a:off x="2839522" y="744106"/>
            <a:ext cx="1028404" cy="1028404"/>
            <a:chOff x="3925454" y="2236278"/>
            <a:chExt cx="1028404" cy="1028404"/>
          </a:xfrm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CC6DC4C5-5299-4613-A872-19298A428345}"/>
                </a:ext>
              </a:extLst>
            </p:cNvPr>
            <p:cNvSpPr/>
            <p:nvPr/>
          </p:nvSpPr>
          <p:spPr>
            <a:xfrm>
              <a:off x="3980874" y="2290619"/>
              <a:ext cx="905528" cy="905528"/>
            </a:xfrm>
            <a:prstGeom prst="ellipse">
              <a:avLst/>
            </a:prstGeom>
            <a:gradFill>
              <a:gsLst>
                <a:gs pos="0">
                  <a:srgbClr val="BACBE4"/>
                </a:gs>
                <a:gs pos="100000">
                  <a:srgbClr val="D4DDF0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99F82C17-DE06-4B4C-BE42-3B613F2A52EB}"/>
                </a:ext>
              </a:extLst>
            </p:cNvPr>
            <p:cNvSpPr/>
            <p:nvPr/>
          </p:nvSpPr>
          <p:spPr>
            <a:xfrm>
              <a:off x="3925454" y="2236278"/>
              <a:ext cx="1028404" cy="1028404"/>
            </a:xfrm>
            <a:prstGeom prst="ellipse">
              <a:avLst/>
            </a:prstGeom>
            <a:noFill/>
            <a:ln w="19050">
              <a:solidFill>
                <a:srgbClr val="BACBE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E1C2E46-09DE-4797-9B68-4C66EE5FB05E}"/>
                </a:ext>
              </a:extLst>
            </p:cNvPr>
            <p:cNvSpPr txBox="1"/>
            <p:nvPr/>
          </p:nvSpPr>
          <p:spPr>
            <a:xfrm>
              <a:off x="4055301" y="2526581"/>
              <a:ext cx="748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에스코어 드림 8 Heavy" panose="020B0903030302020204" pitchFamily="34" charset="-127"/>
                  <a:ea typeface="에스코어 드림 8 Heavy" panose="020B0903030302020204" pitchFamily="34" charset="-127"/>
                </a:rPr>
                <a:t>03</a:t>
              </a:r>
              <a:endParaRPr lang="ko-KR" altLang="en-US" sz="2400" dirty="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</p:grpSp>
      <p:pic>
        <p:nvPicPr>
          <p:cNvPr id="5" name="그림 4">
            <a:extLst>
              <a:ext uri="{FF2B5EF4-FFF2-40B4-BE49-F238E27FC236}">
                <a16:creationId xmlns:a16="http://schemas.microsoft.com/office/drawing/2014/main" id="{E8D78B0B-2AFC-4DF6-B587-462B2BCE75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5968" y="1772510"/>
            <a:ext cx="8598215" cy="4186842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0F802A3-9EDA-4401-BFB4-0D3D4CD34EBE}"/>
              </a:ext>
            </a:extLst>
          </p:cNvPr>
          <p:cNvSpPr txBox="1"/>
          <p:nvPr/>
        </p:nvSpPr>
        <p:spPr>
          <a:xfrm>
            <a:off x="6951034" y="3611229"/>
            <a:ext cx="5281248" cy="3795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추천 유형 선택</a:t>
            </a:r>
            <a:endParaRPr lang="en-US" altLang="ko-KR" sz="1400" dirty="0"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77312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FE612109-B022-4006-82B1-1636EEA4B372}"/>
              </a:ext>
            </a:extLst>
          </p:cNvPr>
          <p:cNvSpPr/>
          <p:nvPr/>
        </p:nvSpPr>
        <p:spPr>
          <a:xfrm>
            <a:off x="2515348" y="397906"/>
            <a:ext cx="9375484" cy="6209969"/>
          </a:xfrm>
          <a:prstGeom prst="roundRect">
            <a:avLst>
              <a:gd name="adj" fmla="val 6167"/>
            </a:avLst>
          </a:prstGeom>
          <a:solidFill>
            <a:schemeClr val="bg1"/>
          </a:solidFill>
          <a:ln>
            <a:noFill/>
          </a:ln>
          <a:effectLst>
            <a:outerShdw blurRad="635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A51E4DA-A4FF-434F-B3A7-A9BB85C4F4C3}"/>
              </a:ext>
            </a:extLst>
          </p:cNvPr>
          <p:cNvSpPr/>
          <p:nvPr/>
        </p:nvSpPr>
        <p:spPr>
          <a:xfrm>
            <a:off x="0" y="397906"/>
            <a:ext cx="2170544" cy="6209969"/>
          </a:xfrm>
          <a:prstGeom prst="roundRect">
            <a:avLst>
              <a:gd name="adj" fmla="val 15603"/>
            </a:avLst>
          </a:prstGeom>
          <a:solidFill>
            <a:schemeClr val="bg1"/>
          </a:solidFill>
          <a:ln>
            <a:noFill/>
          </a:ln>
          <a:effectLst>
            <a:outerShdw blurRad="635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62960034-E0C0-441B-808D-C2B55B272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68" y="855071"/>
            <a:ext cx="659412" cy="659412"/>
          </a:xfrm>
          <a:prstGeom prst="ellips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EC34839A-FA7E-4F3E-988C-C9512073FFFF}"/>
              </a:ext>
            </a:extLst>
          </p:cNvPr>
          <p:cNvSpPr/>
          <p:nvPr/>
        </p:nvSpPr>
        <p:spPr>
          <a:xfrm>
            <a:off x="3354" y="3283426"/>
            <a:ext cx="2170544" cy="659412"/>
          </a:xfrm>
          <a:prstGeom prst="rect">
            <a:avLst/>
          </a:prstGeom>
          <a:solidFill>
            <a:srgbClr val="FEE6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104C83F-7622-496D-AE3B-AAECC1255840}"/>
              </a:ext>
            </a:extLst>
          </p:cNvPr>
          <p:cNvSpPr txBox="1"/>
          <p:nvPr/>
        </p:nvSpPr>
        <p:spPr>
          <a:xfrm>
            <a:off x="233711" y="2321381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프로젝트 소개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135C74-3AD5-4622-9ADF-B299B24052FA}"/>
              </a:ext>
            </a:extLst>
          </p:cNvPr>
          <p:cNvSpPr txBox="1"/>
          <p:nvPr/>
        </p:nvSpPr>
        <p:spPr>
          <a:xfrm>
            <a:off x="246478" y="2890312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사용한 개념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922083-BC7E-4749-A6A3-4BC2DD6A4127}"/>
              </a:ext>
            </a:extLst>
          </p:cNvPr>
          <p:cNvSpPr txBox="1"/>
          <p:nvPr/>
        </p:nvSpPr>
        <p:spPr>
          <a:xfrm>
            <a:off x="246477" y="3457341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결과물 소개</a:t>
            </a:r>
          </a:p>
        </p:txBody>
      </p: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34FF538D-A2B8-455B-A9E4-35B94E6B4CB9}"/>
              </a:ext>
            </a:extLst>
          </p:cNvPr>
          <p:cNvCxnSpPr/>
          <p:nvPr/>
        </p:nvCxnSpPr>
        <p:spPr>
          <a:xfrm>
            <a:off x="378691" y="1772510"/>
            <a:ext cx="1413164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4B6BC0B9-73E2-4F84-9E47-DE6332800A2D}"/>
              </a:ext>
            </a:extLst>
          </p:cNvPr>
          <p:cNvSpPr txBox="1"/>
          <p:nvPr/>
        </p:nvSpPr>
        <p:spPr>
          <a:xfrm>
            <a:off x="252615" y="4028175"/>
            <a:ext cx="17031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결론</a:t>
            </a:r>
            <a:r>
              <a:rPr lang="en-US" altLang="ko-KR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 </a:t>
            </a:r>
            <a:r>
              <a:rPr lang="ko-KR" altLang="en-US" sz="1400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및 향후 목표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D8D40CB-0F69-4DEC-91F9-73E52CC1632A}"/>
              </a:ext>
            </a:extLst>
          </p:cNvPr>
          <p:cNvSpPr txBox="1"/>
          <p:nvPr/>
        </p:nvSpPr>
        <p:spPr>
          <a:xfrm>
            <a:off x="3973581" y="984722"/>
            <a:ext cx="19969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결과물 소개</a:t>
            </a:r>
          </a:p>
        </p:txBody>
      </p: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E4782203-0BD1-4C95-BE51-E6DD6A48D49C}"/>
              </a:ext>
            </a:extLst>
          </p:cNvPr>
          <p:cNvGrpSpPr/>
          <p:nvPr/>
        </p:nvGrpSpPr>
        <p:grpSpPr>
          <a:xfrm>
            <a:off x="2839522" y="744106"/>
            <a:ext cx="1028404" cy="1028404"/>
            <a:chOff x="3925454" y="2236278"/>
            <a:chExt cx="1028404" cy="1028404"/>
          </a:xfrm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CC6DC4C5-5299-4613-A872-19298A428345}"/>
                </a:ext>
              </a:extLst>
            </p:cNvPr>
            <p:cNvSpPr/>
            <p:nvPr/>
          </p:nvSpPr>
          <p:spPr>
            <a:xfrm>
              <a:off x="3980874" y="2290619"/>
              <a:ext cx="905528" cy="905528"/>
            </a:xfrm>
            <a:prstGeom prst="ellipse">
              <a:avLst/>
            </a:prstGeom>
            <a:gradFill>
              <a:gsLst>
                <a:gs pos="0">
                  <a:srgbClr val="BACBE4"/>
                </a:gs>
                <a:gs pos="100000">
                  <a:srgbClr val="D4DDF0"/>
                </a:gs>
              </a:gsLst>
              <a:lin ang="2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99F82C17-DE06-4B4C-BE42-3B613F2A52EB}"/>
                </a:ext>
              </a:extLst>
            </p:cNvPr>
            <p:cNvSpPr/>
            <p:nvPr/>
          </p:nvSpPr>
          <p:spPr>
            <a:xfrm>
              <a:off x="3925454" y="2236278"/>
              <a:ext cx="1028404" cy="1028404"/>
            </a:xfrm>
            <a:prstGeom prst="ellipse">
              <a:avLst/>
            </a:prstGeom>
            <a:noFill/>
            <a:ln w="19050">
              <a:solidFill>
                <a:srgbClr val="BACBE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E1C2E46-09DE-4797-9B68-4C66EE5FB05E}"/>
                </a:ext>
              </a:extLst>
            </p:cNvPr>
            <p:cNvSpPr txBox="1"/>
            <p:nvPr/>
          </p:nvSpPr>
          <p:spPr>
            <a:xfrm>
              <a:off x="4055301" y="2526581"/>
              <a:ext cx="7489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bg1"/>
                  </a:solidFill>
                  <a:latin typeface="에스코어 드림 8 Heavy" panose="020B0903030302020204" pitchFamily="34" charset="-127"/>
                  <a:ea typeface="에스코어 드림 8 Heavy" panose="020B0903030302020204" pitchFamily="34" charset="-127"/>
                </a:rPr>
                <a:t>03</a:t>
              </a:r>
              <a:endParaRPr lang="ko-KR" altLang="en-US" sz="2400" dirty="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endParaRPr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8BBFCC05-4F5B-4CE6-8D5A-2B2914D479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2515" y="1939937"/>
            <a:ext cx="5173517" cy="4375546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DDB1C66C-BD0A-41FD-B04C-4A31462CDE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6485" y="3194299"/>
            <a:ext cx="3953427" cy="2962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1417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  <a:effectLst>
          <a:outerShdw blurRad="63500" dist="38100" dir="2700000" algn="tl" rotWithShape="0">
            <a:prstClr val="black">
              <a:alpha val="10000"/>
            </a:prstClr>
          </a:outerShdw>
        </a:effectLst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697</TotalTime>
  <Words>259</Words>
  <Application>Microsoft Office PowerPoint</Application>
  <PresentationFormat>와이드스크린</PresentationFormat>
  <Paragraphs>87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에스코어 드림 5 Medium</vt:lpstr>
      <vt:lpstr>Arial</vt:lpstr>
      <vt:lpstr>맑은 고딕</vt:lpstr>
      <vt:lpstr>배달의민족 주아</vt:lpstr>
      <vt:lpstr>에스코어 드림 9 Black</vt:lpstr>
      <vt:lpstr>에스코어 드림 8 Heavy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이봄</dc:creator>
  <cp:lastModifiedBy>jyo</cp:lastModifiedBy>
  <cp:revision>41</cp:revision>
  <dcterms:created xsi:type="dcterms:W3CDTF">2020-04-01T01:18:34Z</dcterms:created>
  <dcterms:modified xsi:type="dcterms:W3CDTF">2022-06-13T03:52:38Z</dcterms:modified>
</cp:coreProperties>
</file>

<file path=docProps/thumbnail.jpeg>
</file>